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57" r:id="rId28"/>
    <p:sldId id="258"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2" d="100"/>
          <a:sy n="62" d="100"/>
        </p:scale>
        <p:origin x="-600" y="-4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B619182E-445F-424A-BFFF-5F7A6B45739F}" type="slidenum">
              <a:rPr lang="en-US" altLang="en-US"/>
              <a:pPr/>
              <a:t>‹#›</a:t>
            </a:fld>
            <a:endParaRPr lang="en-US" altLang="en-US"/>
          </a:p>
        </p:txBody>
      </p:sp>
    </p:spTree>
    <p:extLst>
      <p:ext uri="{BB962C8B-B14F-4D97-AF65-F5344CB8AC3E}">
        <p14:creationId xmlns:p14="http://schemas.microsoft.com/office/powerpoint/2010/main" val="2949708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438E6DCE-0075-4217-A43E-D232E5F57D5F}" type="slidenum">
              <a:rPr lang="en-US" altLang="en-US"/>
              <a:pPr/>
              <a:t>‹#›</a:t>
            </a:fld>
            <a:endParaRPr lang="en-US" altLang="en-US"/>
          </a:p>
        </p:txBody>
      </p:sp>
    </p:spTree>
    <p:extLst>
      <p:ext uri="{BB962C8B-B14F-4D97-AF65-F5344CB8AC3E}">
        <p14:creationId xmlns:p14="http://schemas.microsoft.com/office/powerpoint/2010/main" val="1038325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766F69FF-C475-4945-ABB8-796592EF23C1}" type="slidenum">
              <a:rPr lang="en-US" altLang="en-US"/>
              <a:pPr/>
              <a:t>‹#›</a:t>
            </a:fld>
            <a:endParaRPr lang="en-US" altLang="en-US"/>
          </a:p>
        </p:txBody>
      </p:sp>
    </p:spTree>
    <p:extLst>
      <p:ext uri="{BB962C8B-B14F-4D97-AF65-F5344CB8AC3E}">
        <p14:creationId xmlns:p14="http://schemas.microsoft.com/office/powerpoint/2010/main" val="26499108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lt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lt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A629831E-5F42-43B8-92E9-53D6C6ED5B2B}" type="slidenum">
              <a:rPr lang="en-US" altLang="en-US"/>
              <a:pPr/>
              <a:t>‹#›</a:t>
            </a:fld>
            <a:endParaRPr lang="en-US" altLang="en-US"/>
          </a:p>
        </p:txBody>
      </p:sp>
    </p:spTree>
    <p:extLst>
      <p:ext uri="{BB962C8B-B14F-4D97-AF65-F5344CB8AC3E}">
        <p14:creationId xmlns:p14="http://schemas.microsoft.com/office/powerpoint/2010/main" val="2454077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20FB776E-B29F-46D5-AB22-3814007B1304}" type="slidenum">
              <a:rPr lang="en-US" altLang="en-US"/>
              <a:pPr/>
              <a:t>‹#›</a:t>
            </a:fld>
            <a:endParaRPr lang="en-US" altLang="en-US"/>
          </a:p>
        </p:txBody>
      </p:sp>
    </p:spTree>
    <p:extLst>
      <p:ext uri="{BB962C8B-B14F-4D97-AF65-F5344CB8AC3E}">
        <p14:creationId xmlns:p14="http://schemas.microsoft.com/office/powerpoint/2010/main" val="1531728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84BA8AD8-6347-4C2B-8F56-E18AE2FCB70F}" type="slidenum">
              <a:rPr lang="en-US" altLang="en-US"/>
              <a:pPr/>
              <a:t>‹#›</a:t>
            </a:fld>
            <a:endParaRPr lang="en-US" altLang="en-US"/>
          </a:p>
        </p:txBody>
      </p:sp>
    </p:spTree>
    <p:extLst>
      <p:ext uri="{BB962C8B-B14F-4D97-AF65-F5344CB8AC3E}">
        <p14:creationId xmlns:p14="http://schemas.microsoft.com/office/powerpoint/2010/main" val="2818430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8F83547F-AA93-42F6-AF10-06BA8C304C81}" type="slidenum">
              <a:rPr lang="en-US" altLang="en-US"/>
              <a:pPr/>
              <a:t>‹#›</a:t>
            </a:fld>
            <a:endParaRPr lang="en-US" altLang="en-US"/>
          </a:p>
        </p:txBody>
      </p:sp>
    </p:spTree>
    <p:extLst>
      <p:ext uri="{BB962C8B-B14F-4D97-AF65-F5344CB8AC3E}">
        <p14:creationId xmlns:p14="http://schemas.microsoft.com/office/powerpoint/2010/main" val="1736846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5E9B2405-D03C-4EBF-9EB8-DB25212C5F38}" type="slidenum">
              <a:rPr lang="en-US" altLang="en-US"/>
              <a:pPr/>
              <a:t>‹#›</a:t>
            </a:fld>
            <a:endParaRPr lang="en-US" altLang="en-US"/>
          </a:p>
        </p:txBody>
      </p:sp>
    </p:spTree>
    <p:extLst>
      <p:ext uri="{BB962C8B-B14F-4D97-AF65-F5344CB8AC3E}">
        <p14:creationId xmlns:p14="http://schemas.microsoft.com/office/powerpoint/2010/main" val="434360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3B5AFD58-819A-4D1F-95EB-3599F26B733C}" type="slidenum">
              <a:rPr lang="en-US" altLang="en-US"/>
              <a:pPr/>
              <a:t>‹#›</a:t>
            </a:fld>
            <a:endParaRPr lang="en-US" altLang="en-US"/>
          </a:p>
        </p:txBody>
      </p:sp>
    </p:spTree>
    <p:extLst>
      <p:ext uri="{BB962C8B-B14F-4D97-AF65-F5344CB8AC3E}">
        <p14:creationId xmlns:p14="http://schemas.microsoft.com/office/powerpoint/2010/main" val="3248256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028F3F48-20D2-4224-AE86-2ED3B111A6CA}" type="slidenum">
              <a:rPr lang="en-US" altLang="en-US"/>
              <a:pPr/>
              <a:t>‹#›</a:t>
            </a:fld>
            <a:endParaRPr lang="en-US" altLang="en-US"/>
          </a:p>
        </p:txBody>
      </p:sp>
    </p:spTree>
    <p:extLst>
      <p:ext uri="{BB962C8B-B14F-4D97-AF65-F5344CB8AC3E}">
        <p14:creationId xmlns:p14="http://schemas.microsoft.com/office/powerpoint/2010/main" val="662627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4C912CDD-C8DD-439E-8FD9-A3FB5F348369}" type="slidenum">
              <a:rPr lang="en-US" altLang="en-US"/>
              <a:pPr/>
              <a:t>‹#›</a:t>
            </a:fld>
            <a:endParaRPr lang="en-US" altLang="en-US"/>
          </a:p>
        </p:txBody>
      </p:sp>
    </p:spTree>
    <p:extLst>
      <p:ext uri="{BB962C8B-B14F-4D97-AF65-F5344CB8AC3E}">
        <p14:creationId xmlns:p14="http://schemas.microsoft.com/office/powerpoint/2010/main" val="333302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6E490FBA-D81D-4332-A754-C176FFD60B8C}" type="slidenum">
              <a:rPr lang="en-US" altLang="en-US"/>
              <a:pPr/>
              <a:t>‹#›</a:t>
            </a:fld>
            <a:endParaRPr lang="en-US" altLang="en-US"/>
          </a:p>
        </p:txBody>
      </p:sp>
    </p:spTree>
    <p:extLst>
      <p:ext uri="{BB962C8B-B14F-4D97-AF65-F5344CB8AC3E}">
        <p14:creationId xmlns:p14="http://schemas.microsoft.com/office/powerpoint/2010/main" val="4026262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DBE33BA4-F29E-49C6-A2E2-664143A9DB0F}"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wmf"/></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6.wmf"/><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wmf"/></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png"/><Relationship Id="rId7" Type="http://schemas.openxmlformats.org/officeDocument/2006/relationships/image" Target="../media/image48.jpe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0" y="381000"/>
            <a:ext cx="9144000" cy="1143000"/>
          </a:xfrm>
        </p:spPr>
        <p:txBody>
          <a:bodyPr/>
          <a:lstStyle/>
          <a:p>
            <a:r>
              <a:rPr lang="en-US" altLang="en-US" sz="4000" dirty="0"/>
              <a:t>Me llamo __________ Clase </a:t>
            </a:r>
            <a:r>
              <a:rPr lang="en-US" altLang="en-US" sz="4000" dirty="0" smtClean="0"/>
              <a:t>701</a:t>
            </a:r>
            <a:r>
              <a:rPr lang="en-US" altLang="en-US" sz="4000" dirty="0"/>
              <a:t/>
            </a:r>
            <a:br>
              <a:rPr lang="en-US" altLang="en-US" sz="4000" dirty="0"/>
            </a:br>
            <a:r>
              <a:rPr lang="en-US" altLang="en-US" sz="4000" dirty="0"/>
              <a:t>La fecha es el </a:t>
            </a:r>
            <a:r>
              <a:rPr lang="en-US" altLang="en-US" sz="4000" dirty="0" smtClean="0"/>
              <a:t>19 &amp; 20 </a:t>
            </a:r>
            <a:r>
              <a:rPr lang="en-US" altLang="en-US" sz="4000" dirty="0"/>
              <a:t>de </a:t>
            </a:r>
            <a:r>
              <a:rPr lang="en-US" altLang="en-US" sz="4000" dirty="0" err="1" smtClean="0"/>
              <a:t>octubre</a:t>
            </a:r>
            <a:r>
              <a:rPr lang="en-US" altLang="en-US" sz="4000" dirty="0" smtClean="0"/>
              <a:t> </a:t>
            </a:r>
            <a:r>
              <a:rPr lang="en-US" altLang="en-US" sz="4000" dirty="0"/>
              <a:t>del </a:t>
            </a:r>
            <a:r>
              <a:rPr lang="en-US" altLang="en-US" sz="4000" dirty="0" smtClean="0"/>
              <a:t>2017</a:t>
            </a:r>
            <a:endParaRPr lang="en-US" altLang="en-US" sz="4000" dirty="0"/>
          </a:p>
        </p:txBody>
      </p:sp>
      <p:sp>
        <p:nvSpPr>
          <p:cNvPr id="2053" name="Rectangle 5"/>
          <p:cNvSpPr>
            <a:spLocks noGrp="1" noChangeArrowheads="1"/>
          </p:cNvSpPr>
          <p:nvPr>
            <p:ph type="body" idx="1"/>
          </p:nvPr>
        </p:nvSpPr>
        <p:spPr>
          <a:xfrm>
            <a:off x="0" y="1676400"/>
            <a:ext cx="9144000" cy="5257800"/>
          </a:xfrm>
        </p:spPr>
        <p:txBody>
          <a:bodyPr/>
          <a:lstStyle/>
          <a:p>
            <a:pPr>
              <a:lnSpc>
                <a:spcPct val="90000"/>
              </a:lnSpc>
              <a:buFontTx/>
              <a:buNone/>
            </a:pPr>
            <a:r>
              <a:rPr lang="en-US" altLang="en-US" sz="2800" b="1" dirty="0" err="1">
                <a:solidFill>
                  <a:schemeClr val="folHlink"/>
                </a:solidFill>
              </a:rPr>
              <a:t>Proposito</a:t>
            </a:r>
            <a:r>
              <a:rPr lang="en-US" altLang="en-US" sz="2800" b="1" dirty="0">
                <a:solidFill>
                  <a:schemeClr val="folHlink"/>
                </a:solidFill>
              </a:rPr>
              <a:t> # B</a:t>
            </a:r>
            <a:r>
              <a:rPr lang="en-US" altLang="en-US" sz="2800" b="1" dirty="0" smtClean="0">
                <a:solidFill>
                  <a:schemeClr val="folHlink"/>
                </a:solidFill>
              </a:rPr>
              <a:t>:</a:t>
            </a:r>
            <a:r>
              <a:rPr lang="en-US" altLang="en-US" sz="2800" dirty="0" smtClean="0"/>
              <a:t> </a:t>
            </a:r>
            <a:r>
              <a:rPr lang="en-US" altLang="en-US" sz="2800" dirty="0"/>
              <a:t>¿Que </a:t>
            </a:r>
            <a:r>
              <a:rPr lang="en-US" altLang="en-US" sz="2800" dirty="0" err="1"/>
              <a:t>celebramos</a:t>
            </a:r>
            <a:r>
              <a:rPr lang="en-US" altLang="en-US" sz="2800" dirty="0"/>
              <a:t> </a:t>
            </a:r>
            <a:r>
              <a:rPr lang="en-US" altLang="en-US" sz="2800" dirty="0" err="1"/>
              <a:t>durante</a:t>
            </a:r>
            <a:r>
              <a:rPr lang="en-US" altLang="en-US" sz="2800" dirty="0"/>
              <a:t> El </a:t>
            </a:r>
            <a:r>
              <a:rPr lang="en-US" altLang="en-US" sz="2800" dirty="0" err="1"/>
              <a:t>dia</a:t>
            </a:r>
            <a:r>
              <a:rPr lang="en-US" altLang="en-US" sz="2800" dirty="0"/>
              <a:t> de los </a:t>
            </a:r>
            <a:r>
              <a:rPr lang="en-US" altLang="en-US" sz="2800" dirty="0" err="1"/>
              <a:t>muertos</a:t>
            </a:r>
            <a:r>
              <a:rPr lang="en-US" altLang="en-US" sz="2800" dirty="0"/>
              <a:t>?</a:t>
            </a:r>
          </a:p>
          <a:p>
            <a:pPr>
              <a:lnSpc>
                <a:spcPct val="90000"/>
              </a:lnSpc>
              <a:buFontTx/>
              <a:buNone/>
            </a:pPr>
            <a:r>
              <a:rPr lang="en-US" altLang="en-US" sz="2800" b="1" dirty="0" err="1">
                <a:solidFill>
                  <a:schemeClr val="folHlink"/>
                </a:solidFill>
              </a:rPr>
              <a:t>Actividades</a:t>
            </a:r>
            <a:r>
              <a:rPr lang="en-US" altLang="en-US" sz="2800" b="1" dirty="0">
                <a:solidFill>
                  <a:schemeClr val="folHlink"/>
                </a:solidFill>
              </a:rPr>
              <a:t>:</a:t>
            </a:r>
          </a:p>
          <a:p>
            <a:pPr>
              <a:lnSpc>
                <a:spcPct val="90000"/>
              </a:lnSpc>
            </a:pPr>
            <a:r>
              <a:rPr lang="en-US" altLang="en-US" sz="2800" dirty="0" err="1"/>
              <a:t>Mirar</a:t>
            </a:r>
            <a:r>
              <a:rPr lang="en-US" altLang="en-US" sz="2800" dirty="0"/>
              <a:t> las </a:t>
            </a:r>
            <a:r>
              <a:rPr lang="en-US" altLang="en-US" sz="2800" dirty="0" err="1"/>
              <a:t>presentacion</a:t>
            </a:r>
            <a:r>
              <a:rPr lang="en-US" altLang="en-US" sz="2800" dirty="0"/>
              <a:t> de PowerPoint y </a:t>
            </a:r>
            <a:r>
              <a:rPr lang="en-US" altLang="en-US" sz="2800" dirty="0" err="1"/>
              <a:t>tomar</a:t>
            </a:r>
            <a:r>
              <a:rPr lang="en-US" altLang="en-US" sz="2800" dirty="0"/>
              <a:t> </a:t>
            </a:r>
            <a:r>
              <a:rPr lang="en-US" altLang="en-US" sz="2800" dirty="0" err="1" smtClean="0"/>
              <a:t>apuntes</a:t>
            </a:r>
            <a:r>
              <a:rPr lang="en-US" altLang="en-US" sz="2800" dirty="0" smtClean="0"/>
              <a:t> </a:t>
            </a:r>
            <a:r>
              <a:rPr lang="en-US" altLang="en-US" sz="2800" smtClean="0"/>
              <a:t>activos</a:t>
            </a:r>
            <a:r>
              <a:rPr lang="en-US" altLang="en-US" sz="2800" dirty="0" smtClean="0"/>
              <a:t> </a:t>
            </a:r>
            <a:r>
              <a:rPr lang="en-US" altLang="en-US" sz="2800" dirty="0"/>
              <a:t>en el </a:t>
            </a:r>
            <a:r>
              <a:rPr lang="en-US" altLang="en-US" sz="2800" dirty="0" err="1"/>
              <a:t>cuaderno</a:t>
            </a:r>
            <a:r>
              <a:rPr lang="en-US" altLang="en-US" sz="2800" dirty="0"/>
              <a:t>.</a:t>
            </a:r>
          </a:p>
          <a:p>
            <a:pPr>
              <a:lnSpc>
                <a:spcPct val="90000"/>
              </a:lnSpc>
            </a:pPr>
            <a:r>
              <a:rPr lang="en-US" altLang="en-US" sz="2800" dirty="0"/>
              <a:t>Leer el </a:t>
            </a:r>
            <a:r>
              <a:rPr lang="en-US" altLang="en-US" sz="2800" dirty="0" err="1" smtClean="0"/>
              <a:t>articulo</a:t>
            </a:r>
            <a:r>
              <a:rPr lang="en-US" altLang="en-US" sz="2800" dirty="0" smtClean="0"/>
              <a:t> </a:t>
            </a:r>
            <a:r>
              <a:rPr lang="en-US" altLang="en-US" sz="2800" u="sng" dirty="0" smtClean="0"/>
              <a:t>Halloween </a:t>
            </a:r>
            <a:r>
              <a:rPr lang="en-US" altLang="en-US" sz="2800" u="sng" dirty="0"/>
              <a:t>comes to America.</a:t>
            </a:r>
            <a:r>
              <a:rPr lang="en-US" altLang="en-US" sz="2800" dirty="0"/>
              <a:t> </a:t>
            </a:r>
          </a:p>
          <a:p>
            <a:pPr>
              <a:lnSpc>
                <a:spcPct val="90000"/>
              </a:lnSpc>
            </a:pPr>
            <a:r>
              <a:rPr lang="en-US" altLang="en-US" sz="2800" dirty="0" err="1" smtClean="0"/>
              <a:t>Completar</a:t>
            </a:r>
            <a:r>
              <a:rPr lang="en-US" altLang="en-US" sz="2800" dirty="0" smtClean="0"/>
              <a:t> el </a:t>
            </a:r>
            <a:r>
              <a:rPr lang="en-US" altLang="en-US" sz="2800" dirty="0" err="1" smtClean="0"/>
              <a:t>Diagrama</a:t>
            </a:r>
            <a:r>
              <a:rPr lang="en-US" altLang="en-US" sz="2800" dirty="0" smtClean="0"/>
              <a:t> de Venn.</a:t>
            </a:r>
            <a:endParaRPr lang="en-US" altLang="en-US" sz="2800" dirty="0"/>
          </a:p>
          <a:p>
            <a:pPr>
              <a:lnSpc>
                <a:spcPct val="90000"/>
              </a:lnSpc>
              <a:buFontTx/>
              <a:buNone/>
            </a:pPr>
            <a:r>
              <a:rPr lang="en-US" altLang="en-US" sz="2800" b="1" dirty="0" err="1">
                <a:solidFill>
                  <a:schemeClr val="folHlink"/>
                </a:solidFill>
              </a:rPr>
              <a:t>Tarea</a:t>
            </a:r>
            <a:r>
              <a:rPr lang="en-US" altLang="en-US" sz="2800" b="1" dirty="0">
                <a:solidFill>
                  <a:schemeClr val="folHlink"/>
                </a:solidFill>
              </a:rPr>
              <a:t> </a:t>
            </a:r>
            <a:r>
              <a:rPr lang="en-US" altLang="en-US" sz="2800" b="1" dirty="0" smtClean="0">
                <a:solidFill>
                  <a:schemeClr val="folHlink"/>
                </a:solidFill>
              </a:rPr>
              <a:t>B:</a:t>
            </a:r>
            <a:endParaRPr lang="en-US" altLang="en-US" sz="2800" b="1" dirty="0">
              <a:solidFill>
                <a:schemeClr val="folHlink"/>
              </a:solidFill>
            </a:endParaRPr>
          </a:p>
          <a:p>
            <a:pPr>
              <a:lnSpc>
                <a:spcPct val="90000"/>
              </a:lnSpc>
            </a:pPr>
            <a:r>
              <a:rPr lang="en-US" altLang="en-US" sz="2800" dirty="0" smtClean="0"/>
              <a:t>PROYECTO 1: CALACA- </a:t>
            </a:r>
            <a:r>
              <a:rPr lang="en-US" altLang="en-US" sz="2800" dirty="0" err="1" smtClean="0"/>
              <a:t>Celebridades</a:t>
            </a:r>
            <a:r>
              <a:rPr lang="en-US" altLang="en-US" sz="2800" dirty="0" smtClean="0"/>
              <a:t> </a:t>
            </a:r>
            <a:r>
              <a:rPr lang="en-US" altLang="en-US" sz="2800" dirty="0" smtClean="0"/>
              <a:t>DUE·MONDAY, OCTOBER 30th</a:t>
            </a:r>
            <a:r>
              <a:rPr lang="en-US" altLang="en-US" sz="2800" dirty="0" smtClean="0"/>
              <a:t>!!! </a:t>
            </a:r>
            <a:endParaRPr lang="en-US" alt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85800" y="76200"/>
            <a:ext cx="7772400" cy="1143000"/>
          </a:xfrm>
        </p:spPr>
        <p:txBody>
          <a:bodyPr/>
          <a:lstStyle/>
          <a:p>
            <a:r>
              <a:rPr lang="en-US" altLang="en-US" u="sng">
                <a:solidFill>
                  <a:srgbClr val="FF6600"/>
                </a:solidFill>
                <a:effectLst>
                  <a:outerShdw blurRad="38100" dist="38100" dir="2700000" algn="tl">
                    <a:srgbClr val="000000"/>
                  </a:outerShdw>
                </a:effectLst>
              </a:rPr>
              <a:t>Calacas</a:t>
            </a:r>
          </a:p>
        </p:txBody>
      </p:sp>
      <p:pic>
        <p:nvPicPr>
          <p:cNvPr id="33795" name="Picture 3" descr="calaca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219200"/>
            <a:ext cx="5791200" cy="503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576396"/>
      </p:ext>
    </p:extLst>
  </p:cSld>
  <p:clrMapOvr>
    <a:masterClrMapping/>
  </p:clrMapOvr>
  <p:transition advTm="20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ala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533400"/>
            <a:ext cx="5791200"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1905943"/>
      </p:ext>
    </p:extLst>
  </p:cSld>
  <p:clrMapOvr>
    <a:masterClrMapping/>
  </p:clrMapOvr>
  <p:transition advTm="20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mariach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04800"/>
            <a:ext cx="4876800" cy="601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467367"/>
      </p:ext>
    </p:extLst>
  </p:cSld>
  <p:clrMapOvr>
    <a:masterClrMapping/>
  </p:clrMapOvr>
  <p:transition advTm="20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7" name="Rectangle 3"/>
          <p:cNvSpPr>
            <a:spLocks noChangeArrowheads="1"/>
          </p:cNvSpPr>
          <p:nvPr/>
        </p:nvSpPr>
        <p:spPr bwMode="auto">
          <a:xfrm>
            <a:off x="152400" y="-76200"/>
            <a:ext cx="31686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noProof="1">
                <a:solidFill>
                  <a:srgbClr val="FF6600"/>
                </a:solidFill>
                <a:effectLst>
                  <a:outerShdw blurRad="38100" dist="38100" dir="2700000" algn="tl">
                    <a:srgbClr val="000000"/>
                  </a:outerShdw>
                </a:effectLst>
              </a:rPr>
              <a:t>La Catrina</a:t>
            </a:r>
          </a:p>
        </p:txBody>
      </p:sp>
      <p:sp>
        <p:nvSpPr>
          <p:cNvPr id="11268" name="Rectangle 4"/>
          <p:cNvSpPr>
            <a:spLocks noChangeArrowheads="1"/>
          </p:cNvSpPr>
          <p:nvPr/>
        </p:nvSpPr>
        <p:spPr bwMode="auto">
          <a:xfrm>
            <a:off x="76200" y="990600"/>
            <a:ext cx="456247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b="1" noProof="1">
                <a:effectLst>
                  <a:outerShdw blurRad="38100" dist="38100" dir="2700000" algn="tl">
                    <a:srgbClr val="000000"/>
                  </a:outerShdw>
                </a:effectLst>
              </a:rPr>
              <a:t>• Represents death (now)</a:t>
            </a:r>
          </a:p>
          <a:p>
            <a:pPr algn="ctr"/>
            <a:r>
              <a:rPr lang="en-US" altLang="en-US" b="1" noProof="1">
                <a:effectLst>
                  <a:outerShdw blurRad="38100" dist="38100" dir="2700000" algn="tl">
                    <a:srgbClr val="000000"/>
                  </a:outerShdw>
                </a:effectLst>
              </a:rPr>
              <a:t>• Was created by Jose Guadelupe Posada</a:t>
            </a:r>
          </a:p>
          <a:p>
            <a:pPr algn="ctr"/>
            <a:r>
              <a:rPr lang="en-US" altLang="en-US" b="1" noProof="1">
                <a:effectLst>
                  <a:outerShdw blurRad="38100" dist="38100" dir="2700000" algn="tl">
                    <a:srgbClr val="000000"/>
                  </a:outerShdw>
                </a:effectLst>
              </a:rPr>
              <a:t>• Notice: feminine form &amp; beautiful decorations</a:t>
            </a:r>
          </a:p>
        </p:txBody>
      </p:sp>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52400"/>
            <a:ext cx="32004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94" y="3271044"/>
            <a:ext cx="3738562" cy="343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3505200"/>
            <a:ext cx="2351088"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85545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85800" y="0"/>
            <a:ext cx="7772400" cy="1143000"/>
          </a:xfrm>
        </p:spPr>
        <p:txBody>
          <a:bodyPr/>
          <a:lstStyle/>
          <a:p>
            <a:r>
              <a:rPr lang="en-US" altLang="en-US" b="1" u="sng">
                <a:solidFill>
                  <a:srgbClr val="FF6600"/>
                </a:solidFill>
                <a:effectLst>
                  <a:outerShdw blurRad="38100" dist="38100" dir="2700000" algn="tl">
                    <a:srgbClr val="000000"/>
                  </a:outerShdw>
                </a:effectLst>
              </a:rPr>
              <a:t>Catrina</a:t>
            </a:r>
          </a:p>
        </p:txBody>
      </p:sp>
      <p:sp>
        <p:nvSpPr>
          <p:cNvPr id="36867" name="Text Box 3"/>
          <p:cNvSpPr txBox="1">
            <a:spLocks noChangeArrowheads="1"/>
          </p:cNvSpPr>
          <p:nvPr/>
        </p:nvSpPr>
        <p:spPr bwMode="auto">
          <a:xfrm>
            <a:off x="457200" y="990600"/>
            <a:ext cx="75438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3200" b="1" u="sng">
                <a:latin typeface="Times New Roman" pitchFamily="1" charset="0"/>
              </a:rPr>
              <a:t>Catrina</a:t>
            </a:r>
            <a:r>
              <a:rPr lang="en-US" altLang="en-US" sz="3200">
                <a:latin typeface="Times New Roman" pitchFamily="1" charset="0"/>
              </a:rPr>
              <a:t> is the most recognizable symbol for </a:t>
            </a:r>
            <a:r>
              <a:rPr lang="en-US" altLang="en-US" sz="3200" b="1" u="sng">
                <a:latin typeface="Times New Roman" pitchFamily="1" charset="0"/>
              </a:rPr>
              <a:t>Day of the Dead</a:t>
            </a:r>
            <a:r>
              <a:rPr lang="en-US" altLang="en-US" sz="3200">
                <a:latin typeface="Times New Roman" pitchFamily="1" charset="0"/>
              </a:rPr>
              <a:t>.  She is now a </a:t>
            </a:r>
            <a:r>
              <a:rPr lang="en-US" altLang="en-US" sz="3200" b="1" u="sng">
                <a:latin typeface="Times New Roman" pitchFamily="1" charset="0"/>
              </a:rPr>
              <a:t>calacas</a:t>
            </a:r>
            <a:r>
              <a:rPr lang="en-US" altLang="en-US" sz="3200">
                <a:latin typeface="Times New Roman" pitchFamily="1" charset="0"/>
              </a:rPr>
              <a:t> and was painted by </a:t>
            </a:r>
            <a:r>
              <a:rPr lang="en-US" altLang="en-US" sz="3200" b="1" u="sng">
                <a:latin typeface="Times New Roman" pitchFamily="1" charset="0"/>
              </a:rPr>
              <a:t>José Guadalupe Posada</a:t>
            </a:r>
            <a:r>
              <a:rPr lang="en-US" altLang="en-US" sz="3200">
                <a:latin typeface="Times New Roman" pitchFamily="1" charset="0"/>
              </a:rPr>
              <a:t>, a famous artist from Mexico.</a:t>
            </a:r>
          </a:p>
        </p:txBody>
      </p:sp>
      <p:pic>
        <p:nvPicPr>
          <p:cNvPr id="36868" name="Picture 4" descr="lacatrin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657600"/>
            <a:ext cx="2286000" cy="2895600"/>
          </a:xfrm>
          <a:prstGeom prst="rect">
            <a:avLst/>
          </a:prstGeom>
          <a:noFill/>
          <a:extLst>
            <a:ext uri="{909E8E84-426E-40DD-AFC4-6F175D3DCCD1}">
              <a14:hiddenFill xmlns:a14="http://schemas.microsoft.com/office/drawing/2010/main">
                <a:solidFill>
                  <a:srgbClr val="FFFFFF"/>
                </a:solidFill>
              </a14:hiddenFill>
            </a:ext>
          </a:extLst>
        </p:spPr>
      </p:pic>
      <p:pic>
        <p:nvPicPr>
          <p:cNvPr id="36869" name="Picture 5" descr="p1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3200400"/>
            <a:ext cx="2286000" cy="3432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8972625"/>
      </p:ext>
    </p:extLst>
  </p:cSld>
  <p:clrMapOvr>
    <a:masterClrMapping/>
  </p:clrMapOvr>
  <p:transition advTm="20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5800" y="76200"/>
            <a:ext cx="7772400" cy="1143000"/>
          </a:xfrm>
        </p:spPr>
        <p:txBody>
          <a:bodyPr/>
          <a:lstStyle/>
          <a:p>
            <a:r>
              <a:rPr lang="en-US" altLang="en-US" b="1">
                <a:solidFill>
                  <a:srgbClr val="FF6600"/>
                </a:solidFill>
                <a:effectLst>
                  <a:outerShdw blurRad="38100" dist="38100" dir="2700000" algn="tl">
                    <a:srgbClr val="000000"/>
                  </a:outerShdw>
                </a:effectLst>
              </a:rPr>
              <a:t>Works of José Guadalupe Posada</a:t>
            </a:r>
          </a:p>
        </p:txBody>
      </p:sp>
      <p:pic>
        <p:nvPicPr>
          <p:cNvPr id="37891" name="Picture 3" descr="horsebac_ri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143000"/>
            <a:ext cx="198120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37892" name="Picture 4" descr="panteon_de_calave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514600"/>
            <a:ext cx="2411413" cy="3257550"/>
          </a:xfrm>
          <a:prstGeom prst="rect">
            <a:avLst/>
          </a:prstGeom>
          <a:noFill/>
          <a:extLst>
            <a:ext uri="{909E8E84-426E-40DD-AFC4-6F175D3DCCD1}">
              <a14:hiddenFill xmlns:a14="http://schemas.microsoft.com/office/drawing/2010/main">
                <a:solidFill>
                  <a:srgbClr val="FFFFFF"/>
                </a:solidFill>
              </a14:hiddenFill>
            </a:ext>
          </a:extLst>
        </p:spPr>
      </p:pic>
      <p:pic>
        <p:nvPicPr>
          <p:cNvPr id="37893" name="Picture 5" descr="posada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990600"/>
            <a:ext cx="203835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37894" name="Picture 6" descr="posa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3276600"/>
            <a:ext cx="3352800"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234919"/>
      </p:ext>
    </p:extLst>
  </p:cSld>
  <p:clrMapOvr>
    <a:masterClrMapping/>
  </p:clrMapOvr>
  <p:transition advTm="20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1" name="Rectangle 3"/>
          <p:cNvSpPr>
            <a:spLocks noChangeArrowheads="1"/>
          </p:cNvSpPr>
          <p:nvPr/>
        </p:nvSpPr>
        <p:spPr bwMode="auto">
          <a:xfrm>
            <a:off x="152400" y="-76200"/>
            <a:ext cx="3849688"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a:solidFill>
                  <a:srgbClr val="FF6600"/>
                </a:solidFill>
                <a:effectLst>
                  <a:outerShdw blurRad="38100" dist="38100" dir="2700000" algn="tl">
                    <a:srgbClr val="000000"/>
                  </a:outerShdw>
                </a:effectLst>
              </a:rPr>
              <a:t>M</a:t>
            </a:r>
            <a:r>
              <a:rPr lang="en-US" altLang="en-US" sz="4800" b="1" noProof="1">
                <a:solidFill>
                  <a:srgbClr val="FF6600"/>
                </a:solidFill>
                <a:effectLst>
                  <a:outerShdw blurRad="38100" dist="38100" dir="2700000" algn="tl">
                    <a:srgbClr val="000000"/>
                  </a:outerShdw>
                </a:effectLst>
              </a:rPr>
              <a:t>a</a:t>
            </a:r>
            <a:r>
              <a:rPr lang="en-US" altLang="en-US" sz="4800" b="1">
                <a:solidFill>
                  <a:srgbClr val="FF6600"/>
                </a:solidFill>
                <a:effectLst>
                  <a:outerShdw blurRad="38100" dist="38100" dir="2700000" algn="tl">
                    <a:srgbClr val="000000"/>
                  </a:outerShdw>
                </a:effectLst>
              </a:rPr>
              <a:t>s</a:t>
            </a:r>
            <a:r>
              <a:rPr lang="en-US" altLang="en-US" sz="4800" b="1" noProof="1">
                <a:solidFill>
                  <a:srgbClr val="FF6600"/>
                </a:solidFill>
                <a:effectLst>
                  <a:outerShdw blurRad="38100" dist="38100" dir="2700000" algn="tl">
                    <a:srgbClr val="000000"/>
                  </a:outerShdw>
                </a:effectLst>
              </a:rPr>
              <a:t> Ca</a:t>
            </a:r>
            <a:r>
              <a:rPr lang="en-US" altLang="en-US" sz="4800" b="1">
                <a:solidFill>
                  <a:srgbClr val="FF6600"/>
                </a:solidFill>
                <a:effectLst>
                  <a:outerShdw blurRad="38100" dist="38100" dir="2700000" algn="tl">
                    <a:srgbClr val="000000"/>
                  </a:outerShdw>
                </a:effectLst>
              </a:rPr>
              <a:t>lacas</a:t>
            </a:r>
            <a:endParaRPr lang="en-US" altLang="en-US" sz="4800" b="1" noProof="1">
              <a:solidFill>
                <a:srgbClr val="FF6600"/>
              </a:solidFill>
              <a:effectLst>
                <a:outerShdw blurRad="38100" dist="38100" dir="2700000" algn="tl">
                  <a:srgbClr val="000000"/>
                </a:outerShdw>
              </a:effectLst>
            </a:endParaRPr>
          </a:p>
        </p:txBody>
      </p:sp>
      <p:pic>
        <p:nvPicPr>
          <p:cNvPr id="22536" name="Picture 8"/>
          <p:cNvPicPr>
            <a:picLocks noGrp="1" noChangeAspect="1" noChangeArrowheads="1"/>
          </p:cNvPicPr>
          <p:nvPr>
            <p:ph type="title"/>
          </p:nvPr>
        </p:nvPicPr>
        <p:blipFill>
          <a:blip r:embed="rId3">
            <a:extLst>
              <a:ext uri="{28A0092B-C50C-407E-A947-70E740481C1C}">
                <a14:useLocalDpi xmlns:a14="http://schemas.microsoft.com/office/drawing/2010/main" val="0"/>
              </a:ext>
            </a:extLst>
          </a:blip>
          <a:srcRect/>
          <a:stretch>
            <a:fillRect/>
          </a:stretch>
        </p:blipFill>
        <p:spPr>
          <a:xfrm>
            <a:off x="4332288" y="152400"/>
            <a:ext cx="4354512" cy="3149600"/>
          </a:xfrm>
          <a:ln/>
        </p:spPr>
      </p:pic>
      <p:pic>
        <p:nvPicPr>
          <p:cNvPr id="2253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3533775"/>
            <a:ext cx="476250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838200"/>
            <a:ext cx="3448050" cy="2586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72837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1" name="Rectangle 3"/>
          <p:cNvSpPr>
            <a:spLocks noChangeArrowheads="1"/>
          </p:cNvSpPr>
          <p:nvPr/>
        </p:nvSpPr>
        <p:spPr bwMode="auto">
          <a:xfrm>
            <a:off x="2743200" y="-76200"/>
            <a:ext cx="36639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rgbClr val="FF6600"/>
                </a:solidFill>
                <a:effectLst>
                  <a:outerShdw blurRad="38100" dist="38100" dir="2700000" algn="tl">
                    <a:srgbClr val="000000"/>
                  </a:outerShdw>
                </a:effectLst>
              </a:rPr>
              <a:t>Las ofrendas</a:t>
            </a:r>
          </a:p>
        </p:txBody>
      </p:sp>
      <p:sp>
        <p:nvSpPr>
          <p:cNvPr id="12292" name="Rectangle 4"/>
          <p:cNvSpPr>
            <a:spLocks noChangeArrowheads="1"/>
          </p:cNvSpPr>
          <p:nvPr/>
        </p:nvSpPr>
        <p:spPr bwMode="auto">
          <a:xfrm>
            <a:off x="76200" y="603250"/>
            <a:ext cx="8534400" cy="617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b="1">
              <a:solidFill>
                <a:srgbClr val="000000"/>
              </a:solidFill>
            </a:endParaRPr>
          </a:p>
          <a:p>
            <a:pPr>
              <a:buFontTx/>
              <a:buChar char="•"/>
            </a:pPr>
            <a:r>
              <a:rPr lang="en-US" altLang="en-US" sz="2000" b="1" noProof="1">
                <a:solidFill>
                  <a:srgbClr val="000000"/>
                </a:solidFill>
              </a:rPr>
              <a:t>Altars are set up at homes and at grave sites.</a:t>
            </a:r>
            <a:endParaRPr lang="en-US" altLang="en-US" sz="2000" b="1">
              <a:solidFill>
                <a:srgbClr val="000000"/>
              </a:solidFill>
            </a:endParaRPr>
          </a:p>
          <a:p>
            <a:endParaRPr lang="en-US" altLang="en-US" sz="2000" b="1" noProof="1">
              <a:solidFill>
                <a:srgbClr val="000000"/>
              </a:solidFill>
            </a:endParaRPr>
          </a:p>
          <a:p>
            <a:r>
              <a:rPr lang="en-US" altLang="en-US" b="1" noProof="1">
                <a:solidFill>
                  <a:srgbClr val="000000"/>
                </a:solidFill>
              </a:rPr>
              <a:t>• Think: Memorials</a:t>
            </a:r>
            <a:endParaRPr lang="en-US" altLang="en-US" b="1">
              <a:solidFill>
                <a:srgbClr val="000000"/>
              </a:solidFill>
            </a:endParaRPr>
          </a:p>
          <a:p>
            <a:endParaRPr lang="en-US" altLang="en-US" b="1" noProof="1">
              <a:solidFill>
                <a:srgbClr val="000000"/>
              </a:solidFill>
            </a:endParaRPr>
          </a:p>
          <a:p>
            <a:r>
              <a:rPr lang="en-US" altLang="en-US" b="1" noProof="1">
                <a:solidFill>
                  <a:srgbClr val="000000"/>
                </a:solidFill>
              </a:rPr>
              <a:t>• The most basic altar includes these basic needs:</a:t>
            </a:r>
          </a:p>
          <a:p>
            <a:r>
              <a:rPr lang="en-US" altLang="en-US" b="1" noProof="1">
                <a:solidFill>
                  <a:srgbClr val="000000"/>
                </a:solidFill>
              </a:rPr>
              <a:t>– WATER to quench the thirst and for purification</a:t>
            </a:r>
          </a:p>
          <a:p>
            <a:r>
              <a:rPr lang="en-US" altLang="en-US" b="1" noProof="1">
                <a:solidFill>
                  <a:srgbClr val="000000"/>
                </a:solidFill>
              </a:rPr>
              <a:t>– SALT to season the food and for purification</a:t>
            </a:r>
          </a:p>
          <a:p>
            <a:r>
              <a:rPr lang="en-US" altLang="en-US" b="1" noProof="1">
                <a:solidFill>
                  <a:srgbClr val="000000"/>
                </a:solidFill>
              </a:rPr>
              <a:t>– BREAD to represent the food needed for survival</a:t>
            </a:r>
            <a:endParaRPr lang="en-US" altLang="en-US" b="1">
              <a:solidFill>
                <a:srgbClr val="000000"/>
              </a:solidFill>
            </a:endParaRPr>
          </a:p>
          <a:p>
            <a:endParaRPr lang="en-US" altLang="en-US" b="1" noProof="1">
              <a:solidFill>
                <a:srgbClr val="000000"/>
              </a:solidFill>
            </a:endParaRPr>
          </a:p>
          <a:p>
            <a:r>
              <a:rPr lang="en-US" altLang="en-US" b="1" noProof="1">
                <a:solidFill>
                  <a:srgbClr val="000000"/>
                </a:solidFill>
              </a:rPr>
              <a:t>• Most altars also have:</a:t>
            </a:r>
          </a:p>
          <a:p>
            <a:r>
              <a:rPr lang="en-US" altLang="en-US" b="1" noProof="1">
                <a:solidFill>
                  <a:srgbClr val="000000"/>
                </a:solidFill>
              </a:rPr>
              <a:t>– Flowers</a:t>
            </a:r>
          </a:p>
          <a:p>
            <a:r>
              <a:rPr lang="en-US" altLang="en-US" b="1" noProof="1">
                <a:solidFill>
                  <a:srgbClr val="000000"/>
                </a:solidFill>
              </a:rPr>
              <a:t>– Pictures</a:t>
            </a:r>
          </a:p>
          <a:p>
            <a:r>
              <a:rPr lang="en-US" altLang="en-US" b="1" noProof="1">
                <a:solidFill>
                  <a:srgbClr val="000000"/>
                </a:solidFill>
              </a:rPr>
              <a:t>– Favorite foods/drinks</a:t>
            </a:r>
          </a:p>
          <a:p>
            <a:r>
              <a:rPr lang="en-US" altLang="en-US" b="1" noProof="1">
                <a:solidFill>
                  <a:srgbClr val="000000"/>
                </a:solidFill>
              </a:rPr>
              <a:t>– Candy</a:t>
            </a:r>
          </a:p>
          <a:p>
            <a:r>
              <a:rPr lang="en-US" altLang="en-US" b="1" noProof="1">
                <a:solidFill>
                  <a:srgbClr val="000000"/>
                </a:solidFill>
              </a:rPr>
              <a:t>– Water</a:t>
            </a:r>
          </a:p>
          <a:p>
            <a:r>
              <a:rPr lang="en-US" altLang="en-US" b="1" noProof="1">
                <a:solidFill>
                  <a:srgbClr val="000000"/>
                </a:solidFill>
              </a:rPr>
              <a:t>– Religious symbols, art, or images (crosses, etc.)</a:t>
            </a:r>
          </a:p>
        </p:txBody>
      </p:sp>
    </p:spTree>
    <p:extLst>
      <p:ext uri="{BB962C8B-B14F-4D97-AF65-F5344CB8AC3E}">
        <p14:creationId xmlns:p14="http://schemas.microsoft.com/office/powerpoint/2010/main" val="12063151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5" name="Rectangle 3"/>
          <p:cNvSpPr>
            <a:spLocks noChangeArrowheads="1"/>
          </p:cNvSpPr>
          <p:nvPr/>
        </p:nvSpPr>
        <p:spPr bwMode="auto">
          <a:xfrm rot="-1404871">
            <a:off x="-228600" y="4343400"/>
            <a:ext cx="445135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400" b="1" noProof="1">
                <a:solidFill>
                  <a:schemeClr val="bg1"/>
                </a:solidFill>
                <a:effectLst>
                  <a:outerShdw blurRad="38100" dist="38100" dir="2700000" algn="tl">
                    <a:srgbClr val="000000"/>
                  </a:outerShdw>
                </a:effectLst>
              </a:rPr>
              <a:t>Las ofrendas</a:t>
            </a:r>
          </a:p>
        </p:txBody>
      </p:sp>
      <p:pic>
        <p:nvPicPr>
          <p:cNvPr id="1331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0" y="0"/>
            <a:ext cx="2825750" cy="419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0" name="Picture 8" descr="oaxaltar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4037013"/>
            <a:ext cx="4038600" cy="282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76200"/>
            <a:ext cx="2913063" cy="3886200"/>
          </a:xfrm>
          <a:prstGeom prst="rect">
            <a:avLst/>
          </a:prstGeom>
          <a:noFill/>
          <a:extLst>
            <a:ext uri="{909E8E84-426E-40DD-AFC4-6F175D3DCCD1}">
              <a14:hiddenFill xmlns:a14="http://schemas.microsoft.com/office/drawing/2010/main">
                <a:solidFill>
                  <a:srgbClr val="FFFFFF"/>
                </a:solidFill>
              </a14:hiddenFill>
            </a:ext>
          </a:extLst>
        </p:spPr>
      </p:pic>
      <p:sp>
        <p:nvSpPr>
          <p:cNvPr id="13322" name="Rectangle 10"/>
          <p:cNvSpPr>
            <a:spLocks noChangeArrowheads="1"/>
          </p:cNvSpPr>
          <p:nvPr/>
        </p:nvSpPr>
        <p:spPr bwMode="auto">
          <a:xfrm rot="-1404871">
            <a:off x="1600200" y="5197475"/>
            <a:ext cx="192405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4400">
                <a:solidFill>
                  <a:schemeClr val="bg1"/>
                </a:solidFill>
              </a:rPr>
              <a:t>o</a:t>
            </a:r>
          </a:p>
          <a:p>
            <a:pPr algn="ctr"/>
            <a:r>
              <a:rPr lang="en-US" altLang="en-US" sz="4400">
                <a:solidFill>
                  <a:schemeClr val="bg1"/>
                </a:solidFill>
              </a:rPr>
              <a:t>Altares</a:t>
            </a:r>
            <a:endParaRPr lang="en-US" altLang="en-US" sz="4400" noProof="1">
              <a:solidFill>
                <a:schemeClr val="bg1"/>
              </a:solidFill>
            </a:endParaRPr>
          </a:p>
        </p:txBody>
      </p:sp>
    </p:spTree>
    <p:extLst>
      <p:ext uri="{BB962C8B-B14F-4D97-AF65-F5344CB8AC3E}">
        <p14:creationId xmlns:p14="http://schemas.microsoft.com/office/powerpoint/2010/main" val="31099267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9" name="Rectangle 3"/>
          <p:cNvSpPr>
            <a:spLocks noChangeArrowheads="1"/>
          </p:cNvSpPr>
          <p:nvPr/>
        </p:nvSpPr>
        <p:spPr bwMode="auto">
          <a:xfrm>
            <a:off x="2420938" y="-122238"/>
            <a:ext cx="546893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_tradnl" altLang="en-US" sz="5200" b="1">
                <a:solidFill>
                  <a:srgbClr val="FF6600"/>
                </a:solidFill>
                <a:effectLst>
                  <a:outerShdw blurRad="38100" dist="38100" dir="2700000" algn="tl">
                    <a:srgbClr val="000000"/>
                  </a:outerShdw>
                </a:effectLst>
              </a:rPr>
              <a:t>En el cementerio</a:t>
            </a:r>
            <a:endParaRPr lang="es-ES_tradnl" altLang="en-US" sz="5200" b="1">
              <a:solidFill>
                <a:srgbClr val="FF6600"/>
              </a:solidFill>
              <a:effectLst>
                <a:outerShdw blurRad="38100" dist="38100" dir="2700000" algn="tl">
                  <a:srgbClr val="000000"/>
                </a:outerShdw>
              </a:effectLst>
              <a:cs typeface="Arial" charset="0"/>
            </a:endParaRPr>
          </a:p>
        </p:txBody>
      </p:sp>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727075"/>
            <a:ext cx="4419600" cy="247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838200"/>
            <a:ext cx="44958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3581400"/>
            <a:ext cx="4419600"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86575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8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3" name="Rectangle 5"/>
          <p:cNvSpPr>
            <a:spLocks noChangeArrowheads="1"/>
          </p:cNvSpPr>
          <p:nvPr/>
        </p:nvSpPr>
        <p:spPr bwMode="auto">
          <a:xfrm>
            <a:off x="1905000" y="3184525"/>
            <a:ext cx="52927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000" b="1" noProof="1">
                <a:solidFill>
                  <a:srgbClr val="FF6600"/>
                </a:solidFill>
                <a:effectLst>
                  <a:outerShdw blurRad="38100" dist="38100" dir="2700000" algn="tl">
                    <a:srgbClr val="000000"/>
                  </a:outerShdw>
                </a:effectLst>
              </a:rPr>
              <a:t>El día de los muertos</a:t>
            </a:r>
          </a:p>
        </p:txBody>
      </p:sp>
      <p:sp>
        <p:nvSpPr>
          <p:cNvPr id="17414" name="Rectangle 6"/>
          <p:cNvSpPr>
            <a:spLocks noChangeArrowheads="1"/>
          </p:cNvSpPr>
          <p:nvPr/>
        </p:nvSpPr>
        <p:spPr bwMode="auto">
          <a:xfrm>
            <a:off x="304800" y="5181600"/>
            <a:ext cx="88392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600" b="1" noProof="1"/>
              <a:t>“Life is but a dream. It is only when we</a:t>
            </a:r>
          </a:p>
          <a:p>
            <a:r>
              <a:rPr lang="en-US" altLang="en-US" sz="3600" b="1" noProof="1"/>
              <a:t>die, that we can truly live.”</a:t>
            </a:r>
          </a:p>
        </p:txBody>
      </p:sp>
    </p:spTree>
    <p:extLst>
      <p:ext uri="{BB962C8B-B14F-4D97-AF65-F5344CB8AC3E}">
        <p14:creationId xmlns:p14="http://schemas.microsoft.com/office/powerpoint/2010/main" val="36877065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5" name="Rectangle 3"/>
          <p:cNvSpPr>
            <a:spLocks noChangeArrowheads="1"/>
          </p:cNvSpPr>
          <p:nvPr/>
        </p:nvSpPr>
        <p:spPr bwMode="auto">
          <a:xfrm>
            <a:off x="2843213" y="-122238"/>
            <a:ext cx="363378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200" b="1">
                <a:solidFill>
                  <a:srgbClr val="FF6600"/>
                </a:solidFill>
                <a:effectLst>
                  <a:outerShdw blurRad="38100" dist="38100" dir="2700000" algn="tl">
                    <a:srgbClr val="000000"/>
                  </a:outerShdw>
                </a:effectLst>
              </a:rPr>
              <a:t>La comida </a:t>
            </a:r>
            <a:endParaRPr lang="en-US" altLang="en-US" sz="5200" b="1" noProof="1">
              <a:solidFill>
                <a:srgbClr val="FF6600"/>
              </a:solidFill>
              <a:effectLst>
                <a:outerShdw blurRad="38100" dist="38100" dir="2700000" algn="tl">
                  <a:srgbClr val="000000"/>
                </a:outerShdw>
              </a:effectLst>
            </a:endParaRPr>
          </a:p>
        </p:txBody>
      </p:sp>
      <p:pic>
        <p:nvPicPr>
          <p:cNvPr id="23559" name="Picture 7"/>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52400" y="781050"/>
            <a:ext cx="1714500" cy="2266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6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838200"/>
            <a:ext cx="3203575" cy="2227263"/>
          </a:xfrm>
          <a:prstGeom prst="rect">
            <a:avLst/>
          </a:prstGeom>
          <a:noFill/>
          <a:extLst>
            <a:ext uri="{909E8E84-426E-40DD-AFC4-6F175D3DCCD1}">
              <a14:hiddenFill xmlns:a14="http://schemas.microsoft.com/office/drawing/2010/main">
                <a:solidFill>
                  <a:srgbClr val="FFFFFF"/>
                </a:solidFill>
              </a14:hiddenFill>
            </a:ext>
          </a:extLst>
        </p:spPr>
      </p:pic>
      <p:pic>
        <p:nvPicPr>
          <p:cNvPr id="2356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3875" y="3352800"/>
            <a:ext cx="4657725" cy="3336925"/>
          </a:xfrm>
          <a:prstGeom prst="rect">
            <a:avLst/>
          </a:prstGeom>
          <a:noFill/>
          <a:extLst>
            <a:ext uri="{909E8E84-426E-40DD-AFC4-6F175D3DCCD1}">
              <a14:hiddenFill xmlns:a14="http://schemas.microsoft.com/office/drawing/2010/main">
                <a:solidFill>
                  <a:srgbClr val="FFFFFF"/>
                </a:solidFill>
              </a14:hiddenFill>
            </a:ext>
          </a:extLst>
        </p:spPr>
      </p:pic>
      <p:sp>
        <p:nvSpPr>
          <p:cNvPr id="23562" name="Rectangle 10"/>
          <p:cNvSpPr>
            <a:spLocks noChangeArrowheads="1"/>
          </p:cNvSpPr>
          <p:nvPr/>
        </p:nvSpPr>
        <p:spPr bwMode="auto">
          <a:xfrm>
            <a:off x="5181600" y="609600"/>
            <a:ext cx="38100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2800">
                <a:solidFill>
                  <a:schemeClr val="tx1"/>
                </a:solidFill>
                <a:latin typeface="Arial" charset="0"/>
              </a:defRPr>
            </a:lvl1pPr>
            <a:lvl2pPr marL="742950" indent="-285750">
              <a:spcBef>
                <a:spcPct val="20000"/>
              </a:spcBef>
              <a:buChar char="–"/>
              <a:defRPr sz="2400">
                <a:solidFill>
                  <a:schemeClr val="tx1"/>
                </a:solidFill>
                <a:latin typeface="Arial" charset="0"/>
              </a:defRPr>
            </a:lvl2pPr>
            <a:lvl3pPr marL="1143000" indent="-228600">
              <a:spcBef>
                <a:spcPct val="20000"/>
              </a:spcBef>
              <a:buChar char="•"/>
              <a:defRPr sz="2000">
                <a:solidFill>
                  <a:schemeClr val="tx1"/>
                </a:solidFill>
                <a:latin typeface="Arial" charset="0"/>
              </a:defRPr>
            </a:lvl3pPr>
            <a:lvl4pPr marL="1600200" indent="-228600">
              <a:spcBef>
                <a:spcPct val="20000"/>
              </a:spcBef>
              <a:buChar char="–"/>
              <a:defRPr>
                <a:solidFill>
                  <a:schemeClr val="tx1"/>
                </a:solidFill>
                <a:latin typeface="Arial" charset="0"/>
              </a:defRPr>
            </a:lvl4pPr>
            <a:lvl5pPr marL="2057400" indent="-228600">
              <a:spcBef>
                <a:spcPct val="20000"/>
              </a:spcBef>
              <a:buChar char="»"/>
              <a:defRPr>
                <a:solidFill>
                  <a:schemeClr val="tx1"/>
                </a:solidFill>
                <a:latin typeface="Arial" charset="0"/>
              </a:defRPr>
            </a:lvl5pPr>
            <a:lvl6pPr marL="2514600" indent="-228600" fontAlgn="base">
              <a:spcBef>
                <a:spcPct val="20000"/>
              </a:spcBef>
              <a:spcAft>
                <a:spcPct val="0"/>
              </a:spcAft>
              <a:buChar char="»"/>
              <a:defRPr>
                <a:solidFill>
                  <a:schemeClr val="tx1"/>
                </a:solidFill>
                <a:latin typeface="Arial" charset="0"/>
              </a:defRPr>
            </a:lvl6pPr>
            <a:lvl7pPr marL="2971800" indent="-228600" fontAlgn="base">
              <a:spcBef>
                <a:spcPct val="20000"/>
              </a:spcBef>
              <a:spcAft>
                <a:spcPct val="0"/>
              </a:spcAft>
              <a:buChar char="»"/>
              <a:defRPr>
                <a:solidFill>
                  <a:schemeClr val="tx1"/>
                </a:solidFill>
                <a:latin typeface="Arial" charset="0"/>
              </a:defRPr>
            </a:lvl7pPr>
            <a:lvl8pPr marL="3429000" indent="-228600" fontAlgn="base">
              <a:spcBef>
                <a:spcPct val="20000"/>
              </a:spcBef>
              <a:spcAft>
                <a:spcPct val="0"/>
              </a:spcAft>
              <a:buChar char="»"/>
              <a:defRPr>
                <a:solidFill>
                  <a:schemeClr val="tx1"/>
                </a:solidFill>
                <a:latin typeface="Arial" charset="0"/>
              </a:defRPr>
            </a:lvl8pPr>
            <a:lvl9pPr marL="3886200" indent="-228600" fontAlgn="base">
              <a:spcBef>
                <a:spcPct val="20000"/>
              </a:spcBef>
              <a:spcAft>
                <a:spcPct val="0"/>
              </a:spcAft>
              <a:buChar char="»"/>
              <a:defRPr>
                <a:solidFill>
                  <a:schemeClr val="tx1"/>
                </a:solidFill>
                <a:latin typeface="Arial" charset="0"/>
              </a:defRPr>
            </a:lvl9pPr>
          </a:lstStyle>
          <a:p>
            <a:r>
              <a:rPr lang="en-US" altLang="en-US" b="1">
                <a:effectLst>
                  <a:outerShdw blurRad="38100" dist="38100" dir="2700000" algn="tl">
                    <a:srgbClr val="000000"/>
                  </a:outerShdw>
                </a:effectLst>
              </a:rPr>
              <a:t>Pan de los Muertos</a:t>
            </a:r>
          </a:p>
          <a:p>
            <a:pPr lvl="1"/>
            <a:r>
              <a:rPr lang="en-US" altLang="en-US">
                <a:solidFill>
                  <a:srgbClr val="000000"/>
                </a:solidFill>
              </a:rPr>
              <a:t>Special loaves of bread are baked, called </a:t>
            </a:r>
            <a:r>
              <a:rPr lang="en-US" altLang="en-US" i="1">
                <a:solidFill>
                  <a:srgbClr val="000000"/>
                </a:solidFill>
              </a:rPr>
              <a:t>pan de muertos</a:t>
            </a:r>
            <a:r>
              <a:rPr lang="en-US" altLang="en-US">
                <a:solidFill>
                  <a:srgbClr val="000000"/>
                </a:solidFill>
              </a:rPr>
              <a:t>, and decorated with "bones. </a:t>
            </a:r>
          </a:p>
          <a:p>
            <a:endParaRPr lang="en-US" altLang="en-US">
              <a:solidFill>
                <a:srgbClr val="000000"/>
              </a:solidFill>
            </a:endParaRPr>
          </a:p>
        </p:txBody>
      </p:sp>
      <p:sp>
        <p:nvSpPr>
          <p:cNvPr id="23563" name="Rectangle 11"/>
          <p:cNvSpPr>
            <a:spLocks noGrp="1" noChangeArrowheads="1"/>
          </p:cNvSpPr>
          <p:nvPr>
            <p:ph type="title"/>
          </p:nvPr>
        </p:nvSpPr>
        <p:spPr>
          <a:xfrm>
            <a:off x="152400" y="3429000"/>
            <a:ext cx="3200400" cy="2133600"/>
          </a:xfrm>
          <a:noFill/>
          <a:ln/>
        </p:spPr>
        <p:txBody>
          <a:bodyPr/>
          <a:lstStyle/>
          <a:p>
            <a:r>
              <a:rPr lang="en-US" altLang="en-US" sz="3200">
                <a:effectLst>
                  <a:outerShdw blurRad="38100" dist="38100" dir="2700000" algn="tl">
                    <a:srgbClr val="000000"/>
                  </a:outerShdw>
                </a:effectLst>
              </a:rPr>
              <a:t>Mole</a:t>
            </a:r>
            <a:br>
              <a:rPr lang="en-US" altLang="en-US" sz="3200">
                <a:effectLst>
                  <a:outerShdw blurRad="38100" dist="38100" dir="2700000" algn="tl">
                    <a:srgbClr val="000000"/>
                  </a:outerShdw>
                </a:effectLst>
              </a:rPr>
            </a:br>
            <a:r>
              <a:rPr lang="en-US" altLang="en-US" sz="3200">
                <a:effectLst>
                  <a:outerShdw blurRad="38100" dist="38100" dir="2700000" algn="tl">
                    <a:srgbClr val="000000"/>
                  </a:outerShdw>
                </a:effectLst>
              </a:rPr>
              <a:t> -</a:t>
            </a:r>
            <a:r>
              <a:rPr lang="en-US" altLang="en-US" sz="2800">
                <a:solidFill>
                  <a:srgbClr val="000000"/>
                </a:solidFill>
              </a:rPr>
              <a:t>meat dishes in spicy sauces</a:t>
            </a:r>
          </a:p>
        </p:txBody>
      </p:sp>
    </p:spTree>
    <p:extLst>
      <p:ext uri="{BB962C8B-B14F-4D97-AF65-F5344CB8AC3E}">
        <p14:creationId xmlns:p14="http://schemas.microsoft.com/office/powerpoint/2010/main" val="7396752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79" name="Rectangle 3"/>
          <p:cNvSpPr>
            <a:spLocks noChangeArrowheads="1"/>
          </p:cNvSpPr>
          <p:nvPr/>
        </p:nvSpPr>
        <p:spPr bwMode="auto">
          <a:xfrm>
            <a:off x="2843213" y="-122238"/>
            <a:ext cx="414813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200" b="1">
                <a:solidFill>
                  <a:srgbClr val="FF6600"/>
                </a:solidFill>
                <a:effectLst>
                  <a:outerShdw blurRad="38100" dist="38100" dir="2700000" algn="tl">
                    <a:srgbClr val="000000"/>
                  </a:outerShdw>
                </a:effectLst>
              </a:rPr>
              <a:t>Mas comida </a:t>
            </a:r>
            <a:endParaRPr lang="en-US" altLang="en-US" sz="5200" b="1" noProof="1">
              <a:solidFill>
                <a:srgbClr val="FF6600"/>
              </a:solidFill>
              <a:effectLst>
                <a:outerShdw blurRad="38100" dist="38100" dir="2700000" algn="tl">
                  <a:srgbClr val="000000"/>
                </a:outerShdw>
              </a:effectLst>
            </a:endParaRPr>
          </a:p>
        </p:txBody>
      </p:sp>
      <p:pic>
        <p:nvPicPr>
          <p:cNvPr id="2458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762000"/>
            <a:ext cx="3886200" cy="3886200"/>
          </a:xfrm>
          <a:prstGeom prst="rect">
            <a:avLst/>
          </a:prstGeom>
          <a:noFill/>
          <a:extLst>
            <a:ext uri="{909E8E84-426E-40DD-AFC4-6F175D3DCCD1}">
              <a14:hiddenFill xmlns:a14="http://schemas.microsoft.com/office/drawing/2010/main">
                <a:solidFill>
                  <a:srgbClr val="FFFFFF"/>
                </a:solidFill>
              </a14:hiddenFill>
            </a:ext>
          </a:extLst>
        </p:spPr>
      </p:pic>
      <p:pic>
        <p:nvPicPr>
          <p:cNvPr id="2458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3429000"/>
            <a:ext cx="13335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4589"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4810125"/>
            <a:ext cx="279082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90" name="Rectangle 14"/>
          <p:cNvSpPr>
            <a:spLocks noGrp="1" noChangeArrowheads="1"/>
          </p:cNvSpPr>
          <p:nvPr>
            <p:ph type="title"/>
          </p:nvPr>
        </p:nvSpPr>
        <p:spPr>
          <a:xfrm>
            <a:off x="1371600" y="4800600"/>
            <a:ext cx="4724400" cy="1905000"/>
          </a:xfrm>
          <a:noFill/>
          <a:ln/>
        </p:spPr>
        <p:txBody>
          <a:bodyPr/>
          <a:lstStyle/>
          <a:p>
            <a:r>
              <a:rPr lang="en-US" altLang="en-US" sz="3200">
                <a:solidFill>
                  <a:srgbClr val="000000"/>
                </a:solidFill>
                <a:effectLst>
                  <a:outerShdw blurRad="38100" dist="38100" dir="2700000" algn="tl">
                    <a:srgbClr val="FFFFFF"/>
                  </a:outerShdw>
                </a:effectLst>
              </a:rPr>
              <a:t>Atole de leche</a:t>
            </a:r>
            <a:r>
              <a:rPr lang="en-US" altLang="en-US" sz="2800">
                <a:solidFill>
                  <a:srgbClr val="000000"/>
                </a:solidFill>
              </a:rPr>
              <a:t/>
            </a:r>
            <a:br>
              <a:rPr lang="en-US" altLang="en-US" sz="2800">
                <a:solidFill>
                  <a:srgbClr val="000000"/>
                </a:solidFill>
              </a:rPr>
            </a:br>
            <a:r>
              <a:rPr lang="en-US" altLang="en-US" sz="2800">
                <a:solidFill>
                  <a:srgbClr val="000000"/>
                </a:solidFill>
              </a:rPr>
              <a:t>-A warm almost porridge-like drink made thick with masa</a:t>
            </a:r>
            <a:r>
              <a:rPr lang="en-US" altLang="en-US" sz="2800"/>
              <a:t>. </a:t>
            </a:r>
          </a:p>
        </p:txBody>
      </p:sp>
      <p:sp>
        <p:nvSpPr>
          <p:cNvPr id="24591" name="Rectangle 15"/>
          <p:cNvSpPr>
            <a:spLocks noChangeArrowheads="1"/>
          </p:cNvSpPr>
          <p:nvPr/>
        </p:nvSpPr>
        <p:spPr bwMode="auto">
          <a:xfrm>
            <a:off x="4419600" y="685800"/>
            <a:ext cx="42672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charset="0"/>
              </a:defRPr>
            </a:lvl1pPr>
            <a:lvl2pPr algn="ctr">
              <a:defRPr sz="4400">
                <a:solidFill>
                  <a:schemeClr val="tx2"/>
                </a:solidFill>
                <a:latin typeface="Arial" charset="0"/>
              </a:defRPr>
            </a:lvl2pPr>
            <a:lvl3pPr algn="ctr">
              <a:defRPr sz="4400">
                <a:solidFill>
                  <a:schemeClr val="tx2"/>
                </a:solidFill>
                <a:latin typeface="Arial" charset="0"/>
              </a:defRPr>
            </a:lvl3pPr>
            <a:lvl4pPr algn="ctr">
              <a:defRPr sz="4400">
                <a:solidFill>
                  <a:schemeClr val="tx2"/>
                </a:solidFill>
                <a:latin typeface="Arial" charset="0"/>
              </a:defRPr>
            </a:lvl4pPr>
            <a:lvl5pPr algn="ctr">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en-US" altLang="en-US" sz="3200">
                <a:solidFill>
                  <a:srgbClr val="000000"/>
                </a:solidFill>
                <a:effectLst>
                  <a:outerShdw blurRad="38100" dist="38100" dir="2700000" algn="tl">
                    <a:srgbClr val="FFFFFF"/>
                  </a:outerShdw>
                </a:effectLst>
              </a:rPr>
              <a:t>Tamales</a:t>
            </a:r>
            <a:br>
              <a:rPr lang="en-US" altLang="en-US" sz="3200">
                <a:solidFill>
                  <a:srgbClr val="000000"/>
                </a:solidFill>
                <a:effectLst>
                  <a:outerShdw blurRad="38100" dist="38100" dir="2700000" algn="tl">
                    <a:srgbClr val="FFFFFF"/>
                  </a:outerShdw>
                </a:effectLst>
              </a:rPr>
            </a:br>
            <a:r>
              <a:rPr lang="en-US" altLang="en-US" sz="2800">
                <a:solidFill>
                  <a:srgbClr val="000000"/>
                </a:solidFill>
              </a:rPr>
              <a:t>-packets of corn dough with a savory or sweet filling and typically wrapped in corn husks or banana leaves. </a:t>
            </a:r>
            <a:r>
              <a:rPr lang="en-US" altLang="en-US" sz="2800">
                <a:solidFill>
                  <a:srgbClr val="FFFF99"/>
                </a:solidFill>
              </a:rPr>
              <a:t> </a:t>
            </a:r>
          </a:p>
        </p:txBody>
      </p:sp>
    </p:spTree>
    <p:extLst>
      <p:ext uri="{BB962C8B-B14F-4D97-AF65-F5344CB8AC3E}">
        <p14:creationId xmlns:p14="http://schemas.microsoft.com/office/powerpoint/2010/main" val="42314712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3" name="Rectangle 3"/>
          <p:cNvSpPr>
            <a:spLocks noChangeArrowheads="1"/>
          </p:cNvSpPr>
          <p:nvPr/>
        </p:nvSpPr>
        <p:spPr bwMode="auto">
          <a:xfrm>
            <a:off x="762000" y="0"/>
            <a:ext cx="82169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rgbClr val="FF6600"/>
                </a:solidFill>
                <a:effectLst>
                  <a:outerShdw blurRad="38100" dist="38100" dir="2700000" algn="tl">
                    <a:srgbClr val="000000"/>
                  </a:outerShdw>
                </a:effectLst>
              </a:rPr>
              <a:t>Los Alfeñiques = Sugar Skulls</a:t>
            </a:r>
          </a:p>
        </p:txBody>
      </p:sp>
      <p:sp>
        <p:nvSpPr>
          <p:cNvPr id="15364" name="Rectangle 4"/>
          <p:cNvSpPr>
            <a:spLocks noChangeArrowheads="1"/>
          </p:cNvSpPr>
          <p:nvPr/>
        </p:nvSpPr>
        <p:spPr bwMode="auto">
          <a:xfrm>
            <a:off x="2743200" y="765175"/>
            <a:ext cx="52578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noProof="1">
                <a:effectLst>
                  <a:outerShdw blurRad="38100" dist="38100" dir="2700000" algn="tl">
                    <a:srgbClr val="000000"/>
                  </a:outerShdw>
                </a:effectLst>
              </a:rPr>
              <a:t>•CANDIES:</a:t>
            </a:r>
            <a:endParaRPr lang="en-US" altLang="en-US" b="1">
              <a:effectLst>
                <a:outerShdw blurRad="38100" dist="38100" dir="2700000" algn="tl">
                  <a:srgbClr val="000000"/>
                </a:outerShdw>
              </a:effectLst>
            </a:endParaRPr>
          </a:p>
          <a:p>
            <a:endParaRPr lang="en-US" altLang="en-US" b="1" noProof="1">
              <a:effectLst>
                <a:outerShdw blurRad="38100" dist="38100" dir="2700000" algn="tl">
                  <a:srgbClr val="000000"/>
                </a:outerShdw>
              </a:effectLst>
            </a:endParaRPr>
          </a:p>
          <a:p>
            <a:r>
              <a:rPr lang="en-US" altLang="en-US" b="1" noProof="1">
                <a:effectLst>
                  <a:outerShdw blurRad="38100" dist="38100" dir="2700000" algn="tl">
                    <a:srgbClr val="000000"/>
                  </a:outerShdw>
                </a:effectLst>
              </a:rPr>
              <a:t>•Skulls and skeletons are</a:t>
            </a:r>
            <a:r>
              <a:rPr lang="en-US" altLang="en-US" b="1">
                <a:effectLst>
                  <a:outerShdw blurRad="38100" dist="38100" dir="2700000" algn="tl">
                    <a:srgbClr val="000000"/>
                  </a:outerShdw>
                </a:effectLst>
              </a:rPr>
              <a:t> </a:t>
            </a:r>
            <a:r>
              <a:rPr lang="en-US" altLang="en-US" b="1" noProof="1">
                <a:effectLst>
                  <a:outerShdw blurRad="38100" dist="38100" dir="2700000" algn="tl">
                    <a:srgbClr val="000000"/>
                  </a:outerShdw>
                </a:effectLst>
              </a:rPr>
              <a:t>made out of candy.</a:t>
            </a:r>
            <a:endParaRPr lang="en-US" altLang="en-US" b="1">
              <a:effectLst>
                <a:outerShdw blurRad="38100" dist="38100" dir="2700000" algn="tl">
                  <a:srgbClr val="000000"/>
                </a:outerShdw>
              </a:effectLst>
            </a:endParaRPr>
          </a:p>
          <a:p>
            <a:endParaRPr lang="en-US" altLang="en-US" b="1" noProof="1">
              <a:effectLst>
                <a:outerShdw blurRad="38100" dist="38100" dir="2700000" algn="tl">
                  <a:srgbClr val="000000"/>
                </a:outerShdw>
              </a:effectLst>
            </a:endParaRPr>
          </a:p>
          <a:p>
            <a:r>
              <a:rPr lang="en-US" altLang="en-US" b="1" noProof="1">
                <a:effectLst>
                  <a:outerShdw blurRad="38100" dist="38100" dir="2700000" algn="tl">
                    <a:srgbClr val="000000"/>
                  </a:outerShdw>
                </a:effectLst>
              </a:rPr>
              <a:t>•Names: living or dead</a:t>
            </a:r>
          </a:p>
        </p:txBody>
      </p:sp>
      <p:pic>
        <p:nvPicPr>
          <p:cNvPr id="1536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838200"/>
            <a:ext cx="2438400" cy="203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3124200"/>
            <a:ext cx="3122613"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389731" y="3209132"/>
            <a:ext cx="3563937"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96785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23107" y="2934493"/>
            <a:ext cx="3810000" cy="3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518025" y="2263775"/>
            <a:ext cx="4419600" cy="431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5" name="Rectangle 7"/>
          <p:cNvSpPr>
            <a:spLocks noChangeArrowheads="1"/>
          </p:cNvSpPr>
          <p:nvPr/>
        </p:nvSpPr>
        <p:spPr bwMode="auto">
          <a:xfrm>
            <a:off x="1524000" y="304800"/>
            <a:ext cx="68580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4000" b="1" noProof="1">
                <a:solidFill>
                  <a:schemeClr val="bg1"/>
                </a:solidFill>
                <a:effectLst>
                  <a:outerShdw blurRad="38100" dist="38100" dir="2700000" algn="tl">
                    <a:srgbClr val="000000"/>
                  </a:outerShdw>
                </a:effectLst>
              </a:rPr>
              <a:t>El arte folklórico = Folk Art</a:t>
            </a:r>
          </a:p>
          <a:p>
            <a:pPr algn="ctr"/>
            <a:r>
              <a:rPr lang="en-US" altLang="en-US" sz="2000" b="1" noProof="1"/>
              <a:t>• </a:t>
            </a:r>
            <a:r>
              <a:rPr lang="en-US" altLang="en-US" sz="2000" b="1" noProof="1">
                <a:effectLst>
                  <a:outerShdw blurRad="38100" dist="38100" dir="2700000" algn="tl">
                    <a:srgbClr val="000000"/>
                  </a:outerShdw>
                </a:effectLst>
              </a:rPr>
              <a:t>Common activities and events</a:t>
            </a:r>
          </a:p>
          <a:p>
            <a:pPr algn="ctr"/>
            <a:r>
              <a:rPr lang="en-US" altLang="en-US" sz="2000" b="1" noProof="1">
                <a:effectLst>
                  <a:outerShdw blurRad="38100" dist="38100" dir="2700000" algn="tl">
                    <a:srgbClr val="000000"/>
                  </a:outerShdw>
                </a:effectLst>
              </a:rPr>
              <a:t>represented with “skeletal”</a:t>
            </a:r>
          </a:p>
          <a:p>
            <a:pPr algn="ctr"/>
            <a:r>
              <a:rPr lang="en-US" altLang="en-US" sz="2000" b="1" noProof="1">
                <a:effectLst>
                  <a:outerShdw blurRad="38100" dist="38100" dir="2700000" algn="tl">
                    <a:srgbClr val="000000"/>
                  </a:outerShdw>
                </a:effectLst>
              </a:rPr>
              <a:t>images</a:t>
            </a:r>
          </a:p>
          <a:p>
            <a:pPr algn="ctr"/>
            <a:r>
              <a:rPr lang="en-US" altLang="en-US" sz="2000" b="1" noProof="1">
                <a:effectLst>
                  <a:outerShdw blurRad="38100" dist="38100" dir="2700000" algn="tl">
                    <a:srgbClr val="000000"/>
                  </a:outerShdw>
                </a:effectLst>
              </a:rPr>
              <a:t>• Albrijes = imaginary creatures</a:t>
            </a:r>
          </a:p>
        </p:txBody>
      </p:sp>
    </p:spTree>
    <p:extLst>
      <p:ext uri="{BB962C8B-B14F-4D97-AF65-F5344CB8AC3E}">
        <p14:creationId xmlns:p14="http://schemas.microsoft.com/office/powerpoint/2010/main" val="20859596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30" name="Rectangle 6"/>
          <p:cNvSpPr>
            <a:spLocks noGrp="1" noChangeArrowheads="1"/>
          </p:cNvSpPr>
          <p:nvPr>
            <p:ph type="title"/>
          </p:nvPr>
        </p:nvSpPr>
        <p:spPr>
          <a:xfrm>
            <a:off x="685800" y="76200"/>
            <a:ext cx="7772400" cy="1143000"/>
          </a:xfrm>
          <a:noFill/>
          <a:ln/>
        </p:spPr>
        <p:txBody>
          <a:bodyPr/>
          <a:lstStyle/>
          <a:p>
            <a:r>
              <a:rPr lang="en-US" altLang="en-US" b="1">
                <a:solidFill>
                  <a:schemeClr val="bg1"/>
                </a:solidFill>
                <a:effectLst>
                  <a:outerShdw blurRad="38100" dist="38100" dir="2700000" algn="tl">
                    <a:srgbClr val="000000"/>
                  </a:outerShdw>
                </a:effectLst>
              </a:rPr>
              <a:t>Muralismo</a:t>
            </a:r>
            <a:r>
              <a:rPr lang="en-US" altLang="en-US">
                <a:solidFill>
                  <a:schemeClr val="bg1"/>
                </a:solidFill>
                <a:effectLst>
                  <a:outerShdw blurRad="38100" dist="38100" dir="2700000" algn="tl">
                    <a:srgbClr val="000000"/>
                  </a:outerShdw>
                </a:effectLst>
              </a:rPr>
              <a:t>- </a:t>
            </a:r>
            <a:r>
              <a:rPr lang="en-US" altLang="en-US" i="1">
                <a:solidFill>
                  <a:schemeClr val="bg1"/>
                </a:solidFill>
                <a:effectLst>
                  <a:outerShdw blurRad="38100" dist="38100" dir="2700000" algn="tl">
                    <a:srgbClr val="000000"/>
                  </a:outerShdw>
                </a:effectLst>
              </a:rPr>
              <a:t>(muralism)</a:t>
            </a:r>
          </a:p>
        </p:txBody>
      </p:sp>
      <p:sp>
        <p:nvSpPr>
          <p:cNvPr id="26632" name="Rectangle 8"/>
          <p:cNvSpPr>
            <a:spLocks noGrp="1" noChangeArrowheads="1"/>
          </p:cNvSpPr>
          <p:nvPr>
            <p:ph type="body" idx="1"/>
          </p:nvPr>
        </p:nvSpPr>
        <p:spPr>
          <a:xfrm>
            <a:off x="1295400" y="1219200"/>
            <a:ext cx="7924800" cy="5181600"/>
          </a:xfrm>
          <a:noFill/>
          <a:ln/>
        </p:spPr>
        <p:txBody>
          <a:bodyPr/>
          <a:lstStyle/>
          <a:p>
            <a:r>
              <a:rPr lang="en-US" altLang="en-US" sz="2800">
                <a:effectLst>
                  <a:outerShdw blurRad="38100" dist="38100" dir="2700000" algn="tl">
                    <a:srgbClr val="000000"/>
                  </a:outerShdw>
                </a:effectLst>
              </a:rPr>
              <a:t>A </a:t>
            </a:r>
            <a:r>
              <a:rPr lang="en-US" altLang="en-US" sz="2800" u="sng">
                <a:effectLst>
                  <a:outerShdw blurRad="38100" dist="38100" dir="2700000" algn="tl">
                    <a:srgbClr val="000000"/>
                  </a:outerShdw>
                </a:effectLst>
              </a:rPr>
              <a:t>mural </a:t>
            </a:r>
            <a:r>
              <a:rPr lang="en-US" altLang="en-US" sz="2800">
                <a:effectLst>
                  <a:outerShdw blurRad="38100" dist="38100" dir="2700000" algn="tl">
                    <a:srgbClr val="000000"/>
                  </a:outerShdw>
                </a:effectLst>
              </a:rPr>
              <a:t> is a painting applied to and made integral with the surface of a wall or ceiling. </a:t>
            </a:r>
          </a:p>
          <a:p>
            <a:r>
              <a:rPr lang="en-US" altLang="en-US" sz="2800">
                <a:effectLst>
                  <a:outerShdw blurRad="38100" dist="38100" dir="2700000" algn="tl">
                    <a:srgbClr val="000000"/>
                  </a:outerShdw>
                </a:effectLst>
              </a:rPr>
              <a:t>Muralism has existed since prehistoric times.</a:t>
            </a:r>
          </a:p>
          <a:p>
            <a:r>
              <a:rPr lang="en-US" altLang="en-US" sz="2800">
                <a:effectLst>
                  <a:outerShdw blurRad="38100" dist="38100" dir="2700000" algn="tl">
                    <a:srgbClr val="000000"/>
                  </a:outerShdw>
                </a:effectLst>
              </a:rPr>
              <a:t>Diego Rivera is the most famous Latino Muralist of the 20</a:t>
            </a:r>
            <a:r>
              <a:rPr lang="en-US" altLang="en-US" sz="2800" baseline="30000">
                <a:effectLst>
                  <a:outerShdw blurRad="38100" dist="38100" dir="2700000" algn="tl">
                    <a:srgbClr val="000000"/>
                  </a:outerShdw>
                </a:effectLst>
              </a:rPr>
              <a:t>th</a:t>
            </a:r>
            <a:r>
              <a:rPr lang="en-US" altLang="en-US" sz="2800">
                <a:effectLst>
                  <a:outerShdw blurRad="38100" dist="38100" dir="2700000" algn="tl">
                    <a:srgbClr val="000000"/>
                  </a:outerShdw>
                </a:effectLst>
              </a:rPr>
              <a:t> century.</a:t>
            </a:r>
          </a:p>
          <a:p>
            <a:r>
              <a:rPr lang="en-US" altLang="en-US" sz="2800">
                <a:effectLst>
                  <a:outerShdw blurRad="38100" dist="38100" dir="2700000" algn="tl">
                    <a:srgbClr val="000000"/>
                  </a:outerShdw>
                </a:effectLst>
              </a:rPr>
              <a:t>One of his most famous murals is titled</a:t>
            </a:r>
          </a:p>
          <a:p>
            <a:pPr algn="ctr">
              <a:buFontTx/>
              <a:buNone/>
            </a:pPr>
            <a:r>
              <a:rPr lang="en-US" altLang="en-US" sz="2800">
                <a:effectLst>
                  <a:outerShdw blurRad="38100" dist="38100" dir="2700000" algn="tl">
                    <a:srgbClr val="000000"/>
                  </a:outerShdw>
                </a:effectLst>
              </a:rPr>
              <a:t>  “El dia de los muertos”</a:t>
            </a:r>
          </a:p>
        </p:txBody>
      </p:sp>
      <p:pic>
        <p:nvPicPr>
          <p:cNvPr id="266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114800"/>
            <a:ext cx="2628900"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9038" y="4648200"/>
            <a:ext cx="1655762"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3418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6" name="Rectangle 8"/>
          <p:cNvSpPr>
            <a:spLocks noGrp="1" noChangeArrowheads="1"/>
          </p:cNvSpPr>
          <p:nvPr>
            <p:ph type="title"/>
          </p:nvPr>
        </p:nvSpPr>
        <p:spPr>
          <a:xfrm>
            <a:off x="838200" y="152400"/>
            <a:ext cx="7772400" cy="1143000"/>
          </a:xfrm>
          <a:noFill/>
          <a:ln/>
        </p:spPr>
        <p:txBody>
          <a:bodyPr/>
          <a:lstStyle/>
          <a:p>
            <a:r>
              <a:rPr lang="es-ES_tradnl" altLang="en-US" b="1">
                <a:solidFill>
                  <a:schemeClr val="bg1"/>
                </a:solidFill>
                <a:effectLst>
                  <a:outerShdw blurRad="38100" dist="38100" dir="2700000" algn="tl">
                    <a:srgbClr val="000000"/>
                  </a:outerShdw>
                </a:effectLst>
              </a:rPr>
              <a:t>El día de los muertos</a:t>
            </a:r>
            <a:r>
              <a:rPr lang="es-ES_tradnl" altLang="en-US" b="1">
                <a:solidFill>
                  <a:schemeClr val="bg1"/>
                </a:solidFill>
              </a:rPr>
              <a:t/>
            </a:r>
            <a:br>
              <a:rPr lang="es-ES_tradnl" altLang="en-US" b="1">
                <a:solidFill>
                  <a:schemeClr val="bg1"/>
                </a:solidFill>
              </a:rPr>
            </a:br>
            <a:r>
              <a:rPr lang="es-ES_tradnl" altLang="en-US">
                <a:solidFill>
                  <a:schemeClr val="bg1"/>
                </a:solidFill>
              </a:rPr>
              <a:t>- </a:t>
            </a:r>
            <a:r>
              <a:rPr lang="es-ES_tradnl" altLang="en-US" i="1">
                <a:solidFill>
                  <a:schemeClr val="bg1"/>
                </a:solidFill>
              </a:rPr>
              <a:t>Diego Rivera</a:t>
            </a:r>
          </a:p>
        </p:txBody>
      </p:sp>
      <p:pic>
        <p:nvPicPr>
          <p:cNvPr id="2765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524000"/>
            <a:ext cx="7391400" cy="523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8254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6" name="Rectangle 4"/>
          <p:cNvSpPr>
            <a:spLocks noChangeArrowheads="1"/>
          </p:cNvSpPr>
          <p:nvPr/>
        </p:nvSpPr>
        <p:spPr bwMode="auto">
          <a:xfrm>
            <a:off x="838200" y="1524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charset="0"/>
              </a:defRPr>
            </a:lvl1pPr>
            <a:lvl2pPr algn="ctr">
              <a:defRPr sz="4400">
                <a:solidFill>
                  <a:schemeClr val="tx2"/>
                </a:solidFill>
                <a:latin typeface="Arial" charset="0"/>
              </a:defRPr>
            </a:lvl2pPr>
            <a:lvl3pPr algn="ctr">
              <a:defRPr sz="4400">
                <a:solidFill>
                  <a:schemeClr val="tx2"/>
                </a:solidFill>
                <a:latin typeface="Arial" charset="0"/>
              </a:defRPr>
            </a:lvl3pPr>
            <a:lvl4pPr algn="ctr">
              <a:defRPr sz="4400">
                <a:solidFill>
                  <a:schemeClr val="tx2"/>
                </a:solidFill>
                <a:latin typeface="Arial" charset="0"/>
              </a:defRPr>
            </a:lvl4pPr>
            <a:lvl5pPr algn="ctr">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es-ES_tradnl" altLang="en-US" b="1">
                <a:solidFill>
                  <a:srgbClr val="FFFF99"/>
                </a:solidFill>
                <a:effectLst>
                  <a:outerShdw blurRad="38100" dist="38100" dir="2700000" algn="tl">
                    <a:srgbClr val="000000"/>
                  </a:outerShdw>
                </a:effectLst>
              </a:rPr>
              <a:t>El día de los muertos</a:t>
            </a:r>
            <a:r>
              <a:rPr lang="es-ES_tradnl" altLang="en-US" b="1">
                <a:solidFill>
                  <a:srgbClr val="FFFF99"/>
                </a:solidFill>
              </a:rPr>
              <a:t/>
            </a:r>
            <a:br>
              <a:rPr lang="es-ES_tradnl" altLang="en-US" b="1">
                <a:solidFill>
                  <a:srgbClr val="FFFF99"/>
                </a:solidFill>
              </a:rPr>
            </a:br>
            <a:r>
              <a:rPr lang="es-ES_tradnl" altLang="en-US">
                <a:solidFill>
                  <a:srgbClr val="000000"/>
                </a:solidFill>
                <a:effectLst>
                  <a:outerShdw blurRad="38100" dist="38100" dir="2700000" algn="tl">
                    <a:srgbClr val="FFFFFF"/>
                  </a:outerShdw>
                </a:effectLst>
              </a:rPr>
              <a:t>Celebración y festejo</a:t>
            </a:r>
            <a:endParaRPr lang="es-ES_tradnl" altLang="en-US" i="1">
              <a:solidFill>
                <a:srgbClr val="000000"/>
              </a:solidFill>
              <a:effectLst>
                <a:outerShdw blurRad="38100" dist="38100" dir="2700000" algn="tl">
                  <a:srgbClr val="FFFFFF"/>
                </a:outerShdw>
              </a:effectLst>
            </a:endParaRPr>
          </a:p>
        </p:txBody>
      </p:sp>
      <p:sp>
        <p:nvSpPr>
          <p:cNvPr id="28677" name="Rectangle 5"/>
          <p:cNvSpPr>
            <a:spLocks noChangeArrowheads="1"/>
          </p:cNvSpPr>
          <p:nvPr/>
        </p:nvSpPr>
        <p:spPr bwMode="auto">
          <a:xfrm>
            <a:off x="1371600" y="1447800"/>
            <a:ext cx="7696200" cy="491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spcBef>
                <a:spcPct val="20000"/>
              </a:spcBef>
              <a:defRPr sz="3200">
                <a:solidFill>
                  <a:schemeClr val="tx1"/>
                </a:solidFill>
                <a:latin typeface="Arial" charset="0"/>
              </a:defRPr>
            </a:lvl1pPr>
            <a:lvl2pPr algn="ctr">
              <a:spcBef>
                <a:spcPct val="20000"/>
              </a:spcBef>
              <a:defRPr sz="2800">
                <a:solidFill>
                  <a:schemeClr val="tx1"/>
                </a:solidFill>
                <a:latin typeface="Arial" charset="0"/>
              </a:defRPr>
            </a:lvl2pPr>
            <a:lvl3pPr algn="ctr">
              <a:spcBef>
                <a:spcPct val="20000"/>
              </a:spcBef>
              <a:defRPr sz="2400">
                <a:solidFill>
                  <a:schemeClr val="tx1"/>
                </a:solidFill>
                <a:latin typeface="Arial" charset="0"/>
              </a:defRPr>
            </a:lvl3pPr>
            <a:lvl4pPr algn="ctr">
              <a:spcBef>
                <a:spcPct val="20000"/>
              </a:spcBef>
              <a:defRPr sz="2000">
                <a:solidFill>
                  <a:schemeClr val="tx1"/>
                </a:solidFill>
                <a:latin typeface="Arial" charset="0"/>
              </a:defRPr>
            </a:lvl4pPr>
            <a:lvl5pPr algn="ctr">
              <a:spcBef>
                <a:spcPct val="20000"/>
              </a:spcBef>
              <a:defRPr sz="2000">
                <a:solidFill>
                  <a:schemeClr val="tx1"/>
                </a:solidFill>
                <a:latin typeface="Arial" charset="0"/>
              </a:defRPr>
            </a:lvl5pPr>
            <a:lvl6pPr algn="ctr" fontAlgn="base">
              <a:spcBef>
                <a:spcPct val="20000"/>
              </a:spcBef>
              <a:spcAft>
                <a:spcPct val="0"/>
              </a:spcAft>
              <a:defRPr sz="2000">
                <a:solidFill>
                  <a:schemeClr val="tx1"/>
                </a:solidFill>
                <a:latin typeface="Arial" charset="0"/>
              </a:defRPr>
            </a:lvl6pPr>
            <a:lvl7pPr algn="ctr" fontAlgn="base">
              <a:spcBef>
                <a:spcPct val="20000"/>
              </a:spcBef>
              <a:spcAft>
                <a:spcPct val="0"/>
              </a:spcAft>
              <a:defRPr sz="2000">
                <a:solidFill>
                  <a:schemeClr val="tx1"/>
                </a:solidFill>
                <a:latin typeface="Arial" charset="0"/>
              </a:defRPr>
            </a:lvl7pPr>
            <a:lvl8pPr algn="ctr" fontAlgn="base">
              <a:spcBef>
                <a:spcPct val="20000"/>
              </a:spcBef>
              <a:spcAft>
                <a:spcPct val="0"/>
              </a:spcAft>
              <a:defRPr sz="2000">
                <a:solidFill>
                  <a:schemeClr val="tx1"/>
                </a:solidFill>
                <a:latin typeface="Arial" charset="0"/>
              </a:defRPr>
            </a:lvl8pPr>
            <a:lvl9pPr algn="ctr" fontAlgn="base">
              <a:spcBef>
                <a:spcPct val="20000"/>
              </a:spcBef>
              <a:spcAft>
                <a:spcPct val="0"/>
              </a:spcAft>
              <a:defRPr sz="2000">
                <a:solidFill>
                  <a:schemeClr val="tx1"/>
                </a:solidFill>
                <a:latin typeface="Arial" charset="0"/>
              </a:defRPr>
            </a:lvl9pPr>
          </a:lstStyle>
          <a:p>
            <a:pPr>
              <a:spcBef>
                <a:spcPct val="0"/>
              </a:spcBef>
              <a:buFontTx/>
              <a:buChar char="•"/>
            </a:pPr>
            <a:r>
              <a:rPr lang="en-US" altLang="en-US">
                <a:effectLst>
                  <a:outerShdw blurRad="38100" dist="38100" dir="2700000" algn="tl">
                    <a:srgbClr val="000000"/>
                  </a:outerShdw>
                </a:effectLst>
              </a:rPr>
              <a:t>Because of the warm social environment, the colorful setting, and the abundance of food, drink and good company this commemoration of the dead is a pleasant one despite of its morbid subject. </a:t>
            </a:r>
          </a:p>
          <a:p>
            <a:pPr>
              <a:spcBef>
                <a:spcPct val="0"/>
              </a:spcBef>
              <a:buFontTx/>
              <a:buChar char="•"/>
            </a:pPr>
            <a:r>
              <a:rPr lang="en-US" altLang="en-US">
                <a:effectLst>
                  <a:outerShdw blurRad="38100" dist="38100" dir="2700000" algn="tl">
                    <a:srgbClr val="000000"/>
                  </a:outerShdw>
                </a:effectLst>
              </a:rPr>
              <a:t>The  festive interaction between living and dead in an important social ritual and a way of recognizing the cycle of life and death, in other words, human existence.</a:t>
            </a:r>
          </a:p>
        </p:txBody>
      </p:sp>
    </p:spTree>
    <p:extLst>
      <p:ext uri="{BB962C8B-B14F-4D97-AF65-F5344CB8AC3E}">
        <p14:creationId xmlns:p14="http://schemas.microsoft.com/office/powerpoint/2010/main" val="25352032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3400" y="0"/>
            <a:ext cx="8229600" cy="808038"/>
          </a:xfrm>
        </p:spPr>
        <p:txBody>
          <a:bodyPr/>
          <a:lstStyle/>
          <a:p>
            <a:r>
              <a:rPr lang="en-US" altLang="en-US" b="1" dirty="0" smtClean="0">
                <a:solidFill>
                  <a:schemeClr val="folHlink"/>
                </a:solidFill>
                <a:effectLst>
                  <a:outerShdw blurRad="38100" dist="38100" dir="2700000" algn="tl">
                    <a:srgbClr val="000000"/>
                  </a:outerShdw>
                </a:effectLst>
              </a:rPr>
              <a:t>PROYECTO</a:t>
            </a:r>
            <a:endParaRPr lang="en-US" altLang="en-US" b="1" dirty="0">
              <a:solidFill>
                <a:schemeClr val="folHlink"/>
              </a:solidFill>
              <a:effectLst>
                <a:outerShdw blurRad="38100" dist="38100" dir="2700000" algn="tl">
                  <a:srgbClr val="000000"/>
                </a:outerShdw>
              </a:effectLst>
            </a:endParaRPr>
          </a:p>
        </p:txBody>
      </p:sp>
      <p:sp>
        <p:nvSpPr>
          <p:cNvPr id="6147" name="Rectangle 3"/>
          <p:cNvSpPr>
            <a:spLocks noGrp="1" noChangeArrowheads="1"/>
          </p:cNvSpPr>
          <p:nvPr>
            <p:ph type="body" idx="1"/>
          </p:nvPr>
        </p:nvSpPr>
        <p:spPr>
          <a:xfrm>
            <a:off x="76200" y="838200"/>
            <a:ext cx="9067800" cy="5943600"/>
          </a:xfrm>
        </p:spPr>
        <p:txBody>
          <a:bodyPr/>
          <a:lstStyle/>
          <a:p>
            <a:pPr algn="ctr">
              <a:lnSpc>
                <a:spcPct val="80000"/>
              </a:lnSpc>
              <a:buFontTx/>
              <a:buNone/>
            </a:pPr>
            <a:r>
              <a:rPr lang="en-US" altLang="en-US" sz="2200" b="1" u="sng" dirty="0"/>
              <a:t>Cartel: </a:t>
            </a:r>
            <a:r>
              <a:rPr lang="en-US" altLang="en-US" sz="2200" b="1" u="sng" dirty="0" err="1"/>
              <a:t>Una</a:t>
            </a:r>
            <a:r>
              <a:rPr lang="en-US" altLang="en-US" sz="2200" b="1" u="sng" dirty="0"/>
              <a:t> </a:t>
            </a:r>
            <a:r>
              <a:rPr lang="en-US" altLang="en-US" sz="2200" b="1" u="sng" dirty="0" err="1"/>
              <a:t>Calaca</a:t>
            </a:r>
            <a:r>
              <a:rPr lang="en-US" altLang="en-US" sz="2200" b="1" u="sng" dirty="0"/>
              <a:t> a </a:t>
            </a:r>
            <a:r>
              <a:rPr lang="en-US" altLang="en-US" sz="2200" b="1" u="sng" dirty="0" err="1" smtClean="0"/>
              <a:t>una</a:t>
            </a:r>
            <a:r>
              <a:rPr lang="en-US" altLang="en-US" sz="2200" b="1" u="sng" dirty="0" smtClean="0"/>
              <a:t> </a:t>
            </a:r>
            <a:r>
              <a:rPr lang="en-US" altLang="en-US" sz="2200" b="1" u="sng" dirty="0" err="1" smtClean="0"/>
              <a:t>celebridad</a:t>
            </a:r>
            <a:endParaRPr lang="en-US" altLang="en-US" sz="2200" b="1" u="sng" dirty="0"/>
          </a:p>
          <a:p>
            <a:pPr>
              <a:lnSpc>
                <a:spcPct val="80000"/>
              </a:lnSpc>
              <a:buFontTx/>
              <a:buNone/>
            </a:pPr>
            <a:endParaRPr lang="en-US" altLang="en-US" sz="2200" dirty="0"/>
          </a:p>
          <a:p>
            <a:pPr>
              <a:lnSpc>
                <a:spcPct val="80000"/>
              </a:lnSpc>
              <a:buFontTx/>
              <a:buNone/>
            </a:pPr>
            <a:r>
              <a:rPr lang="en-US" altLang="en-US" sz="2200" dirty="0"/>
              <a:t>You will be creating a CALACA ”biography poster” about </a:t>
            </a:r>
            <a:r>
              <a:rPr lang="en-US" altLang="en-US" sz="2200" dirty="0" smtClean="0"/>
              <a:t>your favorite CELEBRITY.</a:t>
            </a:r>
            <a:endParaRPr lang="en-US" altLang="en-US" sz="2200" dirty="0"/>
          </a:p>
          <a:p>
            <a:pPr>
              <a:lnSpc>
                <a:spcPct val="80000"/>
              </a:lnSpc>
            </a:pPr>
            <a:r>
              <a:rPr lang="en-US" altLang="en-US" sz="2200" dirty="0"/>
              <a:t>You must include:</a:t>
            </a:r>
          </a:p>
          <a:p>
            <a:pPr lvl="1">
              <a:lnSpc>
                <a:spcPct val="80000"/>
              </a:lnSpc>
            </a:pPr>
            <a:r>
              <a:rPr lang="en-US" altLang="en-US" sz="2200" dirty="0"/>
              <a:t>PICTURE(s) of the person.</a:t>
            </a:r>
          </a:p>
          <a:p>
            <a:pPr lvl="1">
              <a:lnSpc>
                <a:spcPct val="80000"/>
              </a:lnSpc>
            </a:pPr>
            <a:r>
              <a:rPr lang="en-US" altLang="en-US" sz="2200" dirty="0"/>
              <a:t>Images </a:t>
            </a:r>
            <a:r>
              <a:rPr lang="en-US" altLang="en-US" sz="2200" dirty="0" smtClean="0"/>
              <a:t>their work</a:t>
            </a:r>
            <a:endParaRPr lang="en-US" altLang="en-US" sz="2200" dirty="0"/>
          </a:p>
          <a:p>
            <a:pPr lvl="1">
              <a:lnSpc>
                <a:spcPct val="80000"/>
              </a:lnSpc>
            </a:pPr>
            <a:r>
              <a:rPr lang="en-US" altLang="en-US" sz="2200" dirty="0"/>
              <a:t>A short biography in </a:t>
            </a:r>
            <a:r>
              <a:rPr lang="en-US" altLang="en-US" sz="2200" dirty="0" smtClean="0"/>
              <a:t>Spanish using the PRESENT TENSE ONLY.</a:t>
            </a:r>
            <a:endParaRPr lang="en-US" altLang="en-US" sz="2200" dirty="0"/>
          </a:p>
          <a:p>
            <a:pPr lvl="2">
              <a:lnSpc>
                <a:spcPct val="80000"/>
              </a:lnSpc>
            </a:pPr>
            <a:r>
              <a:rPr lang="en-US" altLang="en-US" sz="2200" dirty="0"/>
              <a:t>Tell the name, </a:t>
            </a:r>
            <a:r>
              <a:rPr lang="en-US" altLang="en-US" sz="2200" dirty="0" smtClean="0"/>
              <a:t>Date </a:t>
            </a:r>
            <a:r>
              <a:rPr lang="en-US" altLang="en-US" sz="2200" dirty="0"/>
              <a:t>of birth, Physical </a:t>
            </a:r>
            <a:r>
              <a:rPr lang="en-US" altLang="en-US" sz="2200" dirty="0" smtClean="0"/>
              <a:t>description (4 min.), </a:t>
            </a:r>
            <a:r>
              <a:rPr lang="en-US" altLang="en-US" sz="2200" dirty="0"/>
              <a:t>how long </a:t>
            </a:r>
            <a:r>
              <a:rPr lang="en-US" altLang="en-US" sz="2200" dirty="0" smtClean="0"/>
              <a:t>person (was) has been in their field of work, </a:t>
            </a:r>
            <a:r>
              <a:rPr lang="en-US" altLang="en-US" sz="2200" dirty="0"/>
              <a:t>and anything else you can say about them in your best Spanish possible</a:t>
            </a:r>
            <a:r>
              <a:rPr lang="en-US" altLang="en-US" sz="2200" dirty="0" smtClean="0"/>
              <a:t>.</a:t>
            </a:r>
          </a:p>
          <a:p>
            <a:pPr lvl="2">
              <a:lnSpc>
                <a:spcPct val="80000"/>
              </a:lnSpc>
            </a:pPr>
            <a:r>
              <a:rPr lang="en-US" altLang="en-US" sz="2200" dirty="0" smtClean="0"/>
              <a:t>May use the –AR, -ER, -IR verbs &amp; verbs: SER, TENER, HAY</a:t>
            </a:r>
            <a:endParaRPr lang="en-US" altLang="en-US" sz="2200" dirty="0"/>
          </a:p>
          <a:p>
            <a:pPr>
              <a:lnSpc>
                <a:spcPct val="80000"/>
              </a:lnSpc>
            </a:pPr>
            <a:r>
              <a:rPr lang="en-US" altLang="en-US" sz="2200" dirty="0" smtClean="0"/>
              <a:t>Make </a:t>
            </a:r>
            <a:r>
              <a:rPr lang="en-US" altLang="en-US" sz="2200" dirty="0"/>
              <a:t>sure you are creative; the nicer it looks the better your grade.</a:t>
            </a:r>
          </a:p>
          <a:p>
            <a:pPr>
              <a:lnSpc>
                <a:spcPct val="80000"/>
              </a:lnSpc>
            </a:pPr>
            <a:r>
              <a:rPr lang="en-US" altLang="en-US" sz="2200" smtClean="0"/>
              <a:t>Finally</a:t>
            </a:r>
            <a:r>
              <a:rPr lang="en-US" altLang="en-US" sz="2200" dirty="0"/>
              <a:t>, you must attach your “biography” to the CALACAS given to you in class. </a:t>
            </a:r>
            <a:r>
              <a:rPr lang="en-US" altLang="en-US" sz="2200" dirty="0" smtClean="0"/>
              <a:t>COLOR and DECORATE  </a:t>
            </a:r>
            <a:r>
              <a:rPr lang="en-US" altLang="en-US" sz="2200" dirty="0"/>
              <a:t>YOUR CALACA, </a:t>
            </a:r>
          </a:p>
          <a:p>
            <a:pPr algn="ctr">
              <a:lnSpc>
                <a:spcPct val="80000"/>
              </a:lnSpc>
              <a:buFontTx/>
              <a:buNone/>
            </a:pPr>
            <a:r>
              <a:rPr lang="en-US" altLang="en-US" sz="2200" dirty="0"/>
              <a:t>MUST BE DONE IN 100% SPANISH!!!</a:t>
            </a:r>
          </a:p>
          <a:p>
            <a:pPr>
              <a:lnSpc>
                <a:spcPct val="80000"/>
              </a:lnSpc>
            </a:pPr>
            <a:endParaRPr lang="en-US" altLang="en-US" sz="2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76200"/>
            <a:ext cx="8229600" cy="960438"/>
          </a:xfrm>
        </p:spPr>
        <p:txBody>
          <a:bodyPr/>
          <a:lstStyle/>
          <a:p>
            <a:r>
              <a:rPr lang="en-US" altLang="en-US" dirty="0" smtClean="0">
                <a:solidFill>
                  <a:srgbClr val="006600"/>
                </a:solidFill>
              </a:rPr>
              <a:t>Javier Vasquez</a:t>
            </a:r>
            <a:endParaRPr lang="en-US" altLang="en-US" dirty="0">
              <a:solidFill>
                <a:srgbClr val="006600"/>
              </a:solidFill>
            </a:endParaRPr>
          </a:p>
        </p:txBody>
      </p:sp>
      <p:sp>
        <p:nvSpPr>
          <p:cNvPr id="7171" name="AutoShape 3"/>
          <p:cNvSpPr>
            <a:spLocks noGrp="1" noChangeAspect="1" noChangeArrowheads="1"/>
          </p:cNvSpPr>
          <p:nvPr>
            <p:ph type="body" idx="1"/>
          </p:nvPr>
        </p:nvSpPr>
        <p:spPr>
          <a:xfrm>
            <a:off x="152400" y="3094038"/>
            <a:ext cx="8534400" cy="3687762"/>
          </a:xfrm>
        </p:spPr>
        <p:txBody>
          <a:bodyPr/>
          <a:lstStyle/>
          <a:p>
            <a:pPr>
              <a:lnSpc>
                <a:spcPct val="90000"/>
              </a:lnSpc>
              <a:buFontTx/>
              <a:buNone/>
            </a:pPr>
            <a:r>
              <a:rPr lang="es-ES_tradnl" altLang="en-US" sz="2800" dirty="0"/>
              <a:t>   </a:t>
            </a:r>
            <a:r>
              <a:rPr lang="es-ES_tradnl" altLang="en-US" sz="2800" dirty="0" smtClean="0"/>
              <a:t>Él es Javier Vásquez Carabalí. Él canta salsa con el Grupo Niche. Él es de Puerto Tejada en Cauca, Colombia.  Su cumpleaños es el 26 de mayo de 1963. Javier Vásquez es moreno, alto, y guapo. También es talentoso y delgado. Él canta salsa desde 1971. El es muy famoso en todo el mundo. El canta con el grupo niche desde 1987 a 2007 y con Son de Cali desde el 2008. Me gusta mucho la salsa y Javier Vásquez. Yo bailo mucha salsa.</a:t>
            </a:r>
            <a:endParaRPr lang="es-ES_tradnl" altLang="en-US" sz="2800" dirty="0"/>
          </a:p>
        </p:txBody>
      </p:sp>
      <p:pic>
        <p:nvPicPr>
          <p:cNvPr id="7184"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8019" y="838200"/>
            <a:ext cx="4253781"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85"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699811">
            <a:off x="127869" y="238897"/>
            <a:ext cx="1600200" cy="11986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87" name="Picture 19" descr="https://encrypted-tbn2.gstatic.com/images?q=tbn:ANd9GcQTZcExMJ3p8XNQWa4NIgsPBc2k2Wi6tIucvHxNwTgzlvRNoms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77617">
            <a:off x="6053673" y="1346240"/>
            <a:ext cx="2669513" cy="951369"/>
          </a:xfrm>
          <a:prstGeom prst="rect">
            <a:avLst/>
          </a:prstGeom>
          <a:noFill/>
          <a:extLst>
            <a:ext uri="{909E8E84-426E-40DD-AFC4-6F175D3DCCD1}">
              <a14:hiddenFill xmlns:a14="http://schemas.microsoft.com/office/drawing/2010/main">
                <a:solidFill>
                  <a:srgbClr val="FFFFFF"/>
                </a:solidFill>
              </a14:hiddenFill>
            </a:ext>
          </a:extLst>
        </p:spPr>
      </p:pic>
      <p:pic>
        <p:nvPicPr>
          <p:cNvPr id="7189" name="Picture 21" descr="https://encrypted-tbn3.gstatic.com/images?q=tbn:ANd9GcQxwLicKetppGw65GSC2Mj6zyxfUuGrqqRxcWxXtYpQBEC7CXe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96200" y="79911"/>
            <a:ext cx="12954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7191" name="Picture 23" descr="https://encrypted-tbn3.gstatic.com/images?q=tbn:ANd9GcTSy13uHL4tn0qaU3ynZEHxzHreuWnZPE6vsWx7UQTfLwctHGOKS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171147">
            <a:off x="2296102" y="872841"/>
            <a:ext cx="1200150" cy="1200150"/>
          </a:xfrm>
          <a:prstGeom prst="rect">
            <a:avLst/>
          </a:prstGeom>
          <a:noFill/>
          <a:extLst>
            <a:ext uri="{909E8E84-426E-40DD-AFC4-6F175D3DCCD1}">
              <a14:hiddenFill xmlns:a14="http://schemas.microsoft.com/office/drawing/2010/main">
                <a:solidFill>
                  <a:srgbClr val="FFFFFF"/>
                </a:solidFill>
              </a14:hiddenFill>
            </a:ext>
          </a:extLst>
        </p:spPr>
      </p:pic>
      <p:pic>
        <p:nvPicPr>
          <p:cNvPr id="7193" name="Picture 25" descr="https://encrypted-tbn0.gstatic.com/images?q=tbn:ANd9GcS9CHb9EtsD8Libu5fCM4C-WULMCpGCl-k7Gnp_d0MblEvaGh0uS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9600" y="1725368"/>
            <a:ext cx="1274047" cy="1274048"/>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1" name="Rectangle 5"/>
          <p:cNvSpPr>
            <a:spLocks noChangeArrowheads="1"/>
          </p:cNvSpPr>
          <p:nvPr/>
        </p:nvSpPr>
        <p:spPr bwMode="auto">
          <a:xfrm>
            <a:off x="0" y="0"/>
            <a:ext cx="9144000" cy="682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en-US" sz="4400" b="1" noProof="1">
                <a:solidFill>
                  <a:srgbClr val="FF6600"/>
                </a:solidFill>
                <a:effectLst>
                  <a:outerShdw blurRad="38100" dist="38100" dir="2700000" algn="tl">
                    <a:srgbClr val="000000"/>
                  </a:outerShdw>
                </a:effectLst>
              </a:rPr>
              <a:t>La muerte = death</a:t>
            </a:r>
            <a:endParaRPr lang="en-US" altLang="en-US" sz="4400" b="1">
              <a:solidFill>
                <a:srgbClr val="FF6600"/>
              </a:solidFill>
              <a:effectLst>
                <a:outerShdw blurRad="38100" dist="38100" dir="2700000" algn="tl">
                  <a:srgbClr val="000000"/>
                </a:outerShdw>
              </a:effectLst>
            </a:endParaRPr>
          </a:p>
          <a:p>
            <a:endParaRPr lang="en-US" altLang="en-US" sz="3200" b="1"/>
          </a:p>
          <a:p>
            <a:endParaRPr lang="en-US" altLang="en-US" sz="3200" b="1"/>
          </a:p>
          <a:p>
            <a:r>
              <a:rPr lang="en-US" altLang="en-US" sz="3200" b="1" noProof="1">
                <a:effectLst>
                  <a:outerShdw blurRad="38100" dist="38100" dir="2700000" algn="tl">
                    <a:srgbClr val="000000"/>
                  </a:outerShdw>
                </a:effectLst>
              </a:rPr>
              <a:t>“The word ‘death’ is not pronounced</a:t>
            </a:r>
          </a:p>
          <a:p>
            <a:r>
              <a:rPr lang="en-US" altLang="en-US" sz="3200" b="1" noProof="1">
                <a:effectLst>
                  <a:outerShdw blurRad="38100" dist="38100" dir="2700000" algn="tl">
                    <a:srgbClr val="000000"/>
                  </a:outerShdw>
                </a:effectLst>
              </a:rPr>
              <a:t>in New York, in Paris, in London,</a:t>
            </a:r>
          </a:p>
          <a:p>
            <a:r>
              <a:rPr lang="en-US" altLang="en-US" sz="3200" b="1" noProof="1">
                <a:effectLst>
                  <a:outerShdw blurRad="38100" dist="38100" dir="2700000" algn="tl">
                    <a:srgbClr val="000000"/>
                  </a:outerShdw>
                </a:effectLst>
              </a:rPr>
              <a:t>because it burns the lips. The</a:t>
            </a:r>
          </a:p>
          <a:p>
            <a:r>
              <a:rPr lang="en-US" altLang="en-US" sz="3200" b="1" noProof="1">
                <a:effectLst>
                  <a:outerShdw blurRad="38100" dist="38100" dir="2700000" algn="tl">
                    <a:srgbClr val="000000"/>
                  </a:outerShdw>
                </a:effectLst>
              </a:rPr>
              <a:t>Mexican, in contrast, is familiar with</a:t>
            </a:r>
          </a:p>
          <a:p>
            <a:r>
              <a:rPr lang="en-US" altLang="en-US" sz="3200" b="1" noProof="1">
                <a:effectLst>
                  <a:outerShdw blurRad="38100" dist="38100" dir="2700000" algn="tl">
                    <a:srgbClr val="000000"/>
                  </a:outerShdw>
                </a:effectLst>
              </a:rPr>
              <a:t>death, jokes about it, caresses it; it is</a:t>
            </a:r>
          </a:p>
          <a:p>
            <a:r>
              <a:rPr lang="en-US" altLang="en-US" sz="3200" b="1" noProof="1">
                <a:effectLst>
                  <a:outerShdw blurRad="38100" dist="38100" dir="2700000" algn="tl">
                    <a:srgbClr val="000000"/>
                  </a:outerShdw>
                </a:effectLst>
              </a:rPr>
              <a:t>one of his favorite toys and most</a:t>
            </a:r>
          </a:p>
          <a:p>
            <a:r>
              <a:rPr lang="en-US" altLang="en-US" sz="3200" b="1" noProof="1">
                <a:effectLst>
                  <a:outerShdw blurRad="38100" dist="38100" dir="2700000" algn="tl">
                    <a:srgbClr val="000000"/>
                  </a:outerShdw>
                </a:effectLst>
              </a:rPr>
              <a:t>steadfast love.</a:t>
            </a:r>
            <a:endParaRPr lang="en-US" altLang="en-US" sz="3200" b="1">
              <a:effectLst>
                <a:outerShdw blurRad="38100" dist="38100" dir="2700000" algn="tl">
                  <a:srgbClr val="000000"/>
                </a:outerShdw>
              </a:effectLst>
            </a:endParaRPr>
          </a:p>
          <a:p>
            <a:r>
              <a:rPr lang="en-US" altLang="en-US" sz="3200" b="1">
                <a:effectLst>
                  <a:outerShdw blurRad="38100" dist="38100" dir="2700000" algn="tl">
                    <a:srgbClr val="000000"/>
                  </a:outerShdw>
                </a:effectLst>
              </a:rPr>
              <a:t>						</a:t>
            </a:r>
            <a:r>
              <a:rPr lang="en-US" altLang="en-US" sz="3200" b="1" noProof="1">
                <a:effectLst>
                  <a:outerShdw blurRad="38100" dist="38100" dir="2700000" algn="tl">
                    <a:srgbClr val="000000"/>
                  </a:outerShdw>
                </a:effectLst>
              </a:rPr>
              <a:t>-Octavio Paz</a:t>
            </a:r>
            <a:endParaRPr lang="en-US" altLang="en-US" sz="3200" b="1">
              <a:effectLst>
                <a:outerShdw blurRad="38100" dist="38100" dir="2700000" algn="tl">
                  <a:srgbClr val="000000"/>
                </a:outerShdw>
              </a:effectLst>
            </a:endParaRPr>
          </a:p>
          <a:p>
            <a:pPr algn="r"/>
            <a:endParaRPr lang="en-US" altLang="en-US" sz="3200" b="1">
              <a:effectLst>
                <a:outerShdw blurRad="38100" dist="38100" dir="2700000" algn="tl">
                  <a:srgbClr val="000000"/>
                </a:outerShdw>
              </a:effectLst>
            </a:endParaRPr>
          </a:p>
          <a:p>
            <a:r>
              <a:rPr lang="en-US" altLang="en-US" sz="2800" noProof="1">
                <a:effectLst>
                  <a:outerShdw blurRad="38100" dist="38100" dir="2700000" algn="tl">
                    <a:srgbClr val="000000"/>
                  </a:outerShdw>
                </a:effectLst>
              </a:rPr>
              <a:t>“ Una sociedad que niega la muerte, niega la vida “</a:t>
            </a:r>
            <a:endParaRPr lang="en-US" altLang="en-US" sz="2800">
              <a:effectLst>
                <a:outerShdw blurRad="38100" dist="38100" dir="2700000" algn="tl">
                  <a:srgbClr val="000000"/>
                </a:outerShdw>
              </a:effectLst>
            </a:endParaRPr>
          </a:p>
          <a:p>
            <a:r>
              <a:rPr lang="en-US" altLang="en-US" sz="1800" i="1">
                <a:effectLst>
                  <a:outerShdw blurRad="38100" dist="38100" dir="2700000" algn="tl">
                    <a:srgbClr val="000000"/>
                  </a:outerShdw>
                </a:effectLst>
              </a:rPr>
              <a:t>(“A society that denies death, denies life”)</a:t>
            </a:r>
            <a:endParaRPr lang="en-US" altLang="en-US" sz="1800" i="1" noProof="1">
              <a:effectLst>
                <a:outerShdw blurRad="38100" dist="38100" dir="2700000" algn="tl">
                  <a:srgbClr val="000000"/>
                </a:outerShdw>
              </a:effectLst>
            </a:endParaRPr>
          </a:p>
        </p:txBody>
      </p:sp>
    </p:spTree>
    <p:extLst>
      <p:ext uri="{BB962C8B-B14F-4D97-AF65-F5344CB8AC3E}">
        <p14:creationId xmlns:p14="http://schemas.microsoft.com/office/powerpoint/2010/main" val="35739869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5" name="Rectangle 3"/>
          <p:cNvSpPr>
            <a:spLocks noChangeArrowheads="1"/>
          </p:cNvSpPr>
          <p:nvPr/>
        </p:nvSpPr>
        <p:spPr bwMode="auto">
          <a:xfrm>
            <a:off x="152400" y="79375"/>
            <a:ext cx="8475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b="1" i="1" noProof="1">
                <a:solidFill>
                  <a:srgbClr val="FFFF99"/>
                </a:solidFill>
              </a:rPr>
              <a:t>“Don’t’ fear dying. Fear never having lived.” -Anonymous</a:t>
            </a:r>
          </a:p>
        </p:txBody>
      </p:sp>
      <p:sp>
        <p:nvSpPr>
          <p:cNvPr id="8196" name="Rectangle 4"/>
          <p:cNvSpPr>
            <a:spLocks noChangeArrowheads="1"/>
          </p:cNvSpPr>
          <p:nvPr/>
        </p:nvSpPr>
        <p:spPr bwMode="auto">
          <a:xfrm>
            <a:off x="1981200" y="822325"/>
            <a:ext cx="30114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chemeClr val="bg1"/>
                </a:solidFill>
                <a:effectLst>
                  <a:outerShdw blurRad="38100" dist="38100" dir="2700000" algn="tl">
                    <a:srgbClr val="000000"/>
                  </a:outerShdw>
                </a:effectLst>
              </a:rPr>
              <a:t>La historia</a:t>
            </a:r>
          </a:p>
        </p:txBody>
      </p:sp>
      <p:sp>
        <p:nvSpPr>
          <p:cNvPr id="8197" name="Rectangle 5"/>
          <p:cNvSpPr>
            <a:spLocks noChangeArrowheads="1"/>
          </p:cNvSpPr>
          <p:nvPr/>
        </p:nvSpPr>
        <p:spPr bwMode="auto">
          <a:xfrm>
            <a:off x="76200" y="1493838"/>
            <a:ext cx="8686800" cy="558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Char char="•"/>
            </a:pPr>
            <a:r>
              <a:rPr lang="en-US" altLang="en-US" sz="2200" b="1" noProof="1"/>
              <a:t>3,000 year old tradition, some suspect</a:t>
            </a:r>
          </a:p>
          <a:p>
            <a:r>
              <a:rPr lang="en-US" altLang="en-US" sz="2200" b="1"/>
              <a:t>   </a:t>
            </a:r>
            <a:r>
              <a:rPr lang="en-US" altLang="en-US" sz="2200" b="1" noProof="1"/>
              <a:t>it may even trace back 5,000 years!</a:t>
            </a:r>
          </a:p>
          <a:p>
            <a:r>
              <a:rPr lang="en-US" altLang="en-US" sz="2200" b="1" noProof="1"/>
              <a:t>• Can be traced back to the Aztecs and</a:t>
            </a:r>
          </a:p>
          <a:p>
            <a:r>
              <a:rPr lang="en-US" altLang="en-US" sz="2200" b="1"/>
              <a:t>      </a:t>
            </a:r>
            <a:r>
              <a:rPr lang="en-US" altLang="en-US" sz="2200" b="1" noProof="1"/>
              <a:t>beyond</a:t>
            </a:r>
            <a:endParaRPr lang="en-US" altLang="en-US" sz="2200" b="1"/>
          </a:p>
          <a:p>
            <a:pPr>
              <a:buFontTx/>
              <a:buChar char="•"/>
            </a:pPr>
            <a:r>
              <a:rPr lang="en-US" altLang="en-US" sz="2200" b="1">
                <a:solidFill>
                  <a:srgbClr val="000000"/>
                </a:solidFill>
              </a:rPr>
              <a:t>More than 500 years ago, when the </a:t>
            </a:r>
          </a:p>
          <a:p>
            <a:r>
              <a:rPr lang="en-US" altLang="en-US" sz="2200" b="1">
                <a:solidFill>
                  <a:srgbClr val="000000"/>
                </a:solidFill>
              </a:rPr>
              <a:t>Spanish Conquistadors landed in what </a:t>
            </a:r>
          </a:p>
          <a:p>
            <a:r>
              <a:rPr lang="en-US" altLang="en-US" sz="2200" b="1">
                <a:solidFill>
                  <a:srgbClr val="000000"/>
                </a:solidFill>
              </a:rPr>
              <a:t>is now Mexico, they saw native Indians</a:t>
            </a:r>
          </a:p>
          <a:p>
            <a:r>
              <a:rPr lang="en-US" altLang="en-US" sz="2200" b="1">
                <a:solidFill>
                  <a:srgbClr val="000000"/>
                </a:solidFill>
              </a:rPr>
              <a:t> practicing a ritual that seemed to </a:t>
            </a:r>
          </a:p>
          <a:p>
            <a:r>
              <a:rPr lang="en-US" altLang="en-US" sz="2200" b="1">
                <a:solidFill>
                  <a:srgbClr val="000000"/>
                </a:solidFill>
              </a:rPr>
              <a:t>mock death.</a:t>
            </a:r>
          </a:p>
          <a:p>
            <a:pPr>
              <a:lnSpc>
                <a:spcPct val="90000"/>
              </a:lnSpc>
              <a:spcBef>
                <a:spcPct val="20000"/>
              </a:spcBef>
              <a:buFontTx/>
              <a:buChar char="•"/>
            </a:pPr>
            <a:r>
              <a:rPr lang="en-US" altLang="en-US" sz="2200" b="1"/>
              <a:t>The best way to describe this Mexican</a:t>
            </a:r>
          </a:p>
          <a:p>
            <a:pPr>
              <a:lnSpc>
                <a:spcPct val="90000"/>
              </a:lnSpc>
              <a:spcBef>
                <a:spcPct val="20000"/>
              </a:spcBef>
            </a:pPr>
            <a:r>
              <a:rPr lang="en-US" altLang="en-US" sz="2200" b="1"/>
              <a:t>holiday is to say that it is a time when </a:t>
            </a:r>
          </a:p>
          <a:p>
            <a:pPr>
              <a:lnSpc>
                <a:spcPct val="90000"/>
              </a:lnSpc>
              <a:spcBef>
                <a:spcPct val="20000"/>
              </a:spcBef>
            </a:pPr>
            <a:r>
              <a:rPr lang="en-US" altLang="en-US" sz="2200" b="1"/>
              <a:t>Mexican families remember their dead, </a:t>
            </a:r>
          </a:p>
          <a:p>
            <a:pPr>
              <a:lnSpc>
                <a:spcPct val="90000"/>
              </a:lnSpc>
              <a:spcBef>
                <a:spcPct val="20000"/>
              </a:spcBef>
            </a:pPr>
            <a:r>
              <a:rPr lang="en-US" altLang="en-US" sz="2200" b="1"/>
              <a:t>and the continuity of life.</a:t>
            </a:r>
          </a:p>
          <a:p>
            <a:pPr>
              <a:buFontTx/>
              <a:buChar char="•"/>
            </a:pPr>
            <a:endParaRPr lang="en-US" altLang="en-US" sz="2200" b="1" noProof="1"/>
          </a:p>
          <a:p>
            <a:endParaRPr lang="en-US" altLang="en-US" sz="2200" b="1" noProof="1"/>
          </a:p>
          <a:p>
            <a:r>
              <a:rPr lang="en-US" altLang="en-US" sz="2200" b="1"/>
              <a:t>        </a:t>
            </a:r>
            <a:endParaRPr lang="en-US" altLang="en-US" sz="2200" b="1" noProof="1"/>
          </a:p>
        </p:txBody>
      </p:sp>
      <p:pic>
        <p:nvPicPr>
          <p:cNvPr id="8200" name="Picture 8"/>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486400" y="1409700"/>
            <a:ext cx="360045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13128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9" name="Rectangle 3"/>
          <p:cNvSpPr>
            <a:spLocks noChangeArrowheads="1"/>
          </p:cNvSpPr>
          <p:nvPr/>
        </p:nvSpPr>
        <p:spPr bwMode="auto">
          <a:xfrm>
            <a:off x="1981200" y="30163"/>
            <a:ext cx="6172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3200" b="1" noProof="1">
                <a:solidFill>
                  <a:srgbClr val="FF6600"/>
                </a:solidFill>
                <a:effectLst>
                  <a:outerShdw blurRad="38100" dist="38100" dir="2700000" algn="tl">
                    <a:srgbClr val="000000"/>
                  </a:outerShdw>
                </a:effectLst>
              </a:rPr>
              <a:t>La creencia = the belief</a:t>
            </a:r>
          </a:p>
        </p:txBody>
      </p:sp>
      <p:sp>
        <p:nvSpPr>
          <p:cNvPr id="9220" name="Rectangle 4"/>
          <p:cNvSpPr>
            <a:spLocks noChangeArrowheads="1"/>
          </p:cNvSpPr>
          <p:nvPr/>
        </p:nvSpPr>
        <p:spPr bwMode="auto">
          <a:xfrm>
            <a:off x="0" y="990600"/>
            <a:ext cx="8305800" cy="564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Char char="•"/>
            </a:pPr>
            <a:r>
              <a:rPr lang="en-US" altLang="en-US" sz="2800" b="1" noProof="1">
                <a:solidFill>
                  <a:srgbClr val="000000"/>
                </a:solidFill>
              </a:rPr>
              <a:t>It is believed that during the days of November</a:t>
            </a:r>
          </a:p>
          <a:p>
            <a:r>
              <a:rPr lang="en-US" altLang="en-US" sz="2800" b="1" noProof="1">
                <a:solidFill>
                  <a:srgbClr val="000000"/>
                </a:solidFill>
              </a:rPr>
              <a:t>1st and 2nd, spirits have been granted Divine</a:t>
            </a:r>
          </a:p>
          <a:p>
            <a:r>
              <a:rPr lang="en-US" altLang="en-US" sz="2800" b="1" noProof="1">
                <a:solidFill>
                  <a:srgbClr val="000000"/>
                </a:solidFill>
              </a:rPr>
              <a:t>consent to visit with their relatives and friends</a:t>
            </a:r>
          </a:p>
          <a:p>
            <a:r>
              <a:rPr lang="en-US" altLang="en-US" sz="2800" b="1" noProof="1">
                <a:solidFill>
                  <a:srgbClr val="000000"/>
                </a:solidFill>
              </a:rPr>
              <a:t>on Earth.</a:t>
            </a:r>
          </a:p>
          <a:p>
            <a:r>
              <a:rPr lang="en-US" altLang="en-US" sz="2800" b="1" noProof="1">
                <a:solidFill>
                  <a:srgbClr val="000000"/>
                </a:solidFill>
              </a:rPr>
              <a:t>• Beginning in mid-October, families prepare to</a:t>
            </a:r>
          </a:p>
          <a:p>
            <a:r>
              <a:rPr lang="en-US" altLang="en-US" sz="2800" b="1" noProof="1">
                <a:solidFill>
                  <a:srgbClr val="000000"/>
                </a:solidFill>
              </a:rPr>
              <a:t>welcome the souls of their relatives and</a:t>
            </a:r>
          </a:p>
          <a:p>
            <a:r>
              <a:rPr lang="en-US" altLang="en-US" sz="2800" b="1" noProof="1">
                <a:solidFill>
                  <a:srgbClr val="000000"/>
                </a:solidFill>
              </a:rPr>
              <a:t>ancestors who return at this time of year to</a:t>
            </a:r>
          </a:p>
          <a:p>
            <a:r>
              <a:rPr lang="en-US" altLang="en-US" sz="2800" b="1" noProof="1">
                <a:solidFill>
                  <a:srgbClr val="000000"/>
                </a:solidFill>
              </a:rPr>
              <a:t>make sure that all is well and that they have</a:t>
            </a:r>
          </a:p>
          <a:p>
            <a:r>
              <a:rPr lang="en-US" altLang="en-US" sz="2800" b="1" noProof="1">
                <a:solidFill>
                  <a:srgbClr val="000000"/>
                </a:solidFill>
              </a:rPr>
              <a:t>not been forgotten.</a:t>
            </a:r>
          </a:p>
          <a:p>
            <a:r>
              <a:rPr lang="en-US" altLang="en-US" sz="2800" b="1" noProof="1">
                <a:solidFill>
                  <a:srgbClr val="000000"/>
                </a:solidFill>
              </a:rPr>
              <a:t>• Celebrations at home include family dinners,</a:t>
            </a:r>
          </a:p>
          <a:p>
            <a:r>
              <a:rPr lang="en-US" altLang="en-US" sz="2800" b="1" noProof="1">
                <a:solidFill>
                  <a:srgbClr val="000000"/>
                </a:solidFill>
              </a:rPr>
              <a:t>trips to the grave sites, “ofrendas” (or</a:t>
            </a:r>
          </a:p>
          <a:p>
            <a:r>
              <a:rPr lang="en-US" altLang="en-US" sz="2800" b="1" noProof="1">
                <a:solidFill>
                  <a:srgbClr val="000000"/>
                </a:solidFill>
              </a:rPr>
              <a:t>offerings), flowers, folk art, special foods, and</a:t>
            </a:r>
          </a:p>
          <a:p>
            <a:r>
              <a:rPr lang="en-US" altLang="en-US" sz="2800" b="1" noProof="1">
                <a:solidFill>
                  <a:srgbClr val="000000"/>
                </a:solidFill>
              </a:rPr>
              <a:t>candies.</a:t>
            </a:r>
          </a:p>
        </p:txBody>
      </p:sp>
    </p:spTree>
    <p:extLst>
      <p:ext uri="{BB962C8B-B14F-4D97-AF65-F5344CB8AC3E}">
        <p14:creationId xmlns:p14="http://schemas.microsoft.com/office/powerpoint/2010/main" val="30302260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3" name="Rectangle 3"/>
          <p:cNvSpPr>
            <a:spLocks noChangeArrowheads="1"/>
          </p:cNvSpPr>
          <p:nvPr/>
        </p:nvSpPr>
        <p:spPr bwMode="auto">
          <a:xfrm>
            <a:off x="838200" y="44450"/>
            <a:ext cx="7423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3600" b="1" noProof="1">
                <a:solidFill>
                  <a:srgbClr val="FF6600"/>
                </a:solidFill>
                <a:effectLst>
                  <a:outerShdw blurRad="38100" dist="38100" dir="2700000" algn="tl">
                    <a:srgbClr val="000000"/>
                  </a:outerShdw>
                </a:effectLst>
              </a:rPr>
              <a:t>Halloween vs. Día de los muertos</a:t>
            </a:r>
          </a:p>
        </p:txBody>
      </p:sp>
      <p:graphicFrame>
        <p:nvGraphicFramePr>
          <p:cNvPr id="10299" name="Group 59"/>
          <p:cNvGraphicFramePr>
            <a:graphicFrameLocks noGrp="1"/>
          </p:cNvGraphicFramePr>
          <p:nvPr>
            <p:ph/>
          </p:nvPr>
        </p:nvGraphicFramePr>
        <p:xfrm>
          <a:off x="76200" y="877888"/>
          <a:ext cx="8839200" cy="5836920"/>
        </p:xfrm>
        <a:graphic>
          <a:graphicData uri="http://schemas.openxmlformats.org/drawingml/2006/table">
            <a:tbl>
              <a:tblPr/>
              <a:tblGrid>
                <a:gridCol w="4419600"/>
                <a:gridCol w="4419600"/>
              </a:tblGrid>
              <a:tr h="685800">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3200" b="1" i="0" u="none" strike="noStrike" cap="none" normalizeH="0" baseline="0" noProof="1" smtClean="0">
                          <a:ln>
                            <a:noFill/>
                          </a:ln>
                          <a:solidFill>
                            <a:srgbClr val="000000"/>
                          </a:solidFill>
                          <a:effectLst/>
                          <a:latin typeface="Arial" charset="0"/>
                        </a:rPr>
                        <a:t>Halloween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3200" b="1" i="0" u="none" strike="noStrike" cap="none" normalizeH="0" baseline="0" noProof="1" smtClean="0">
                          <a:ln>
                            <a:noFill/>
                          </a:ln>
                          <a:solidFill>
                            <a:srgbClr val="000000"/>
                          </a:solidFill>
                          <a:effectLst/>
                          <a:latin typeface="Arial" charset="0"/>
                        </a:rPr>
                        <a:t>Día de los muertos</a:t>
                      </a:r>
                      <a:endParaRPr kumimoji="0" lang="en-US" altLang="en-US" sz="3200" b="0" i="0" u="none" strike="noStrike" cap="none" normalizeH="0" baseline="0" noProof="1" smtClean="0">
                        <a:ln>
                          <a:noFill/>
                        </a:ln>
                        <a:solidFill>
                          <a:srgbClr val="00000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74825">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•Night before</a:t>
                      </a:r>
                      <a:endParaRPr kumimoji="0" lang="en-US" altLang="en-US" sz="18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 “All Saint’s Day”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(October 31)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•All Saint’s Day and the day after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1st and 2nd)</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1st = los angelitos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(children’s spirits) return home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2nd = adult spirits return</a:t>
                      </a:r>
                      <a:r>
                        <a:rPr kumimoji="0" lang="en-US" altLang="en-US" sz="2000" b="1" i="0" u="none" strike="noStrike" cap="none" normalizeH="0" baseline="0" smtClean="0">
                          <a:ln>
                            <a:noFill/>
                          </a:ln>
                          <a:solidFill>
                            <a:srgbClr val="000000"/>
                          </a:solidFill>
                          <a:effectLst/>
                          <a:latin typeface="Arial" charset="0"/>
                        </a:rPr>
                        <a:t> </a:t>
                      </a:r>
                      <a:r>
                        <a:rPr kumimoji="0" lang="en-US" altLang="en-US" sz="2000" b="1" i="0" u="none" strike="noStrike" cap="none" normalizeH="0" baseline="0" noProof="1" smtClean="0">
                          <a:ln>
                            <a:noFill/>
                          </a:ln>
                          <a:solidFill>
                            <a:srgbClr val="000000"/>
                          </a:solidFill>
                          <a:effectLst/>
                          <a:latin typeface="Arial" charset="0"/>
                        </a:rPr>
                        <a:t>home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11300">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•Evil Spirits roam the earth.</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 We dress</a:t>
                      </a:r>
                      <a:r>
                        <a:rPr kumimoji="0" lang="en-US" altLang="en-US" sz="2000" b="1" i="0" u="none" strike="noStrike" cap="none" normalizeH="0" baseline="0" smtClean="0">
                          <a:ln>
                            <a:noFill/>
                          </a:ln>
                          <a:solidFill>
                            <a:srgbClr val="000000"/>
                          </a:solidFill>
                          <a:effectLst/>
                          <a:latin typeface="Arial" charset="0"/>
                        </a:rPr>
                        <a:t> </a:t>
                      </a:r>
                      <a:r>
                        <a:rPr kumimoji="0" lang="en-US" altLang="en-US" sz="2000" b="1" i="0" u="none" strike="noStrike" cap="none" normalizeH="0" baseline="0" noProof="1" smtClean="0">
                          <a:ln>
                            <a:noFill/>
                          </a:ln>
                          <a:solidFill>
                            <a:srgbClr val="000000"/>
                          </a:solidFill>
                          <a:effectLst/>
                          <a:latin typeface="Arial" charset="0"/>
                        </a:rPr>
                        <a:t>our children in </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“scary” costumes so</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the spirits won’t take them.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 costumes.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•Not an “evil” holiday.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•It is a celebration of</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 life and death.</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000" b="1" i="0" u="none" strike="noStrike" cap="none" normalizeH="0" baseline="0" noProof="1" smtClean="0">
                        <a:ln>
                          <a:noFill/>
                        </a:ln>
                        <a:solidFill>
                          <a:srgbClr val="00000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•All negative representations of</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death/terror.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•Positive celebrations of fam</a:t>
                      </a:r>
                      <a:r>
                        <a:rPr kumimoji="0" lang="en-US" altLang="en-US" sz="2000" b="0" i="0" u="none" strike="noStrike" cap="none" normalizeH="0" baseline="0" noProof="1" smtClean="0">
                          <a:ln>
                            <a:noFill/>
                          </a:ln>
                          <a:solidFill>
                            <a:srgbClr val="000000"/>
                          </a:solidFill>
                          <a:effectLst/>
                          <a:latin typeface="Arial" charset="0"/>
                        </a:rPr>
                        <a:t>il</a:t>
                      </a:r>
                      <a:r>
                        <a:rPr kumimoji="0" lang="en-US" altLang="en-US" sz="2000" b="1" i="0" u="none" strike="noStrike" cap="none" normalizeH="0" baseline="0" noProof="1" smtClean="0">
                          <a:ln>
                            <a:noFill/>
                          </a:ln>
                          <a:solidFill>
                            <a:srgbClr val="000000"/>
                          </a:solidFill>
                          <a:effectLst/>
                          <a:latin typeface="Arial" charset="0"/>
                        </a:rPr>
                        <a:t>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ancestors, life, and community.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•Very humorous look at life.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670860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304800"/>
            <a:ext cx="7772400" cy="838200"/>
          </a:xfrm>
        </p:spPr>
        <p:txBody>
          <a:bodyPr/>
          <a:lstStyle/>
          <a:p>
            <a:r>
              <a:rPr lang="en-US" altLang="en-US" u="sng">
                <a:solidFill>
                  <a:srgbClr val="FF6600"/>
                </a:solidFill>
                <a:effectLst>
                  <a:outerShdw blurRad="38100" dist="38100" dir="2700000" algn="tl">
                    <a:srgbClr val="000000"/>
                  </a:outerShdw>
                </a:effectLst>
              </a:rPr>
              <a:t>Music and Dance</a:t>
            </a:r>
          </a:p>
        </p:txBody>
      </p:sp>
      <p:sp>
        <p:nvSpPr>
          <p:cNvPr id="31747" name="Text Box 3"/>
          <p:cNvSpPr txBox="1">
            <a:spLocks noChangeArrowheads="1"/>
          </p:cNvSpPr>
          <p:nvPr/>
        </p:nvSpPr>
        <p:spPr bwMode="auto">
          <a:xfrm>
            <a:off x="381000" y="1219200"/>
            <a:ext cx="8305800"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4000">
                <a:latin typeface="Times New Roman" pitchFamily="1" charset="0"/>
              </a:rPr>
              <a:t>The dancers carry </a:t>
            </a:r>
            <a:r>
              <a:rPr lang="en-US" altLang="en-US" sz="4000" b="1" i="1" u="sng">
                <a:latin typeface="Times New Roman" pitchFamily="1" charset="0"/>
              </a:rPr>
              <a:t>calacas (artistic skeletons),</a:t>
            </a:r>
            <a:r>
              <a:rPr lang="en-US" altLang="en-US" sz="4000">
                <a:latin typeface="Times New Roman" pitchFamily="1" charset="0"/>
              </a:rPr>
              <a:t> pretending that the souls are visiting and doing a dance. </a:t>
            </a:r>
          </a:p>
          <a:p>
            <a:pPr>
              <a:spcBef>
                <a:spcPct val="50000"/>
              </a:spcBef>
            </a:pPr>
            <a:r>
              <a:rPr lang="en-US" altLang="en-US" sz="4000">
                <a:latin typeface="Times New Roman" pitchFamily="1" charset="0"/>
              </a:rPr>
              <a:t>The drums are the most important part of the music associated with the supernatural to cause vitality and rhythm.</a:t>
            </a:r>
          </a:p>
        </p:txBody>
      </p:sp>
    </p:spTree>
    <p:extLst>
      <p:ext uri="{BB962C8B-B14F-4D97-AF65-F5344CB8AC3E}">
        <p14:creationId xmlns:p14="http://schemas.microsoft.com/office/powerpoint/2010/main" val="3052663630"/>
      </p:ext>
    </p:extLst>
  </p:cSld>
  <p:clrMapOvr>
    <a:masterClrMapping/>
  </p:clrMapOvr>
  <p:transition advTm="20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3" name="Rectangle 3"/>
          <p:cNvSpPr>
            <a:spLocks noChangeArrowheads="1"/>
          </p:cNvSpPr>
          <p:nvPr/>
        </p:nvSpPr>
        <p:spPr bwMode="auto">
          <a:xfrm>
            <a:off x="152400" y="-76200"/>
            <a:ext cx="37147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noProof="1">
                <a:solidFill>
                  <a:srgbClr val="FF6600"/>
                </a:solidFill>
                <a:effectLst>
                  <a:outerShdw blurRad="38100" dist="38100" dir="2700000" algn="tl">
                    <a:srgbClr val="000000"/>
                  </a:outerShdw>
                </a:effectLst>
              </a:rPr>
              <a:t>La</a:t>
            </a:r>
            <a:r>
              <a:rPr lang="en-US" altLang="en-US" sz="4800" b="1">
                <a:solidFill>
                  <a:srgbClr val="FF6600"/>
                </a:solidFill>
                <a:effectLst>
                  <a:outerShdw blurRad="38100" dist="38100" dir="2700000" algn="tl">
                    <a:srgbClr val="000000"/>
                  </a:outerShdw>
                </a:effectLst>
              </a:rPr>
              <a:t>s</a:t>
            </a:r>
            <a:r>
              <a:rPr lang="en-US" altLang="en-US" sz="4800" b="1" noProof="1">
                <a:solidFill>
                  <a:srgbClr val="FF6600"/>
                </a:solidFill>
                <a:effectLst>
                  <a:outerShdw blurRad="38100" dist="38100" dir="2700000" algn="tl">
                    <a:srgbClr val="000000"/>
                  </a:outerShdw>
                </a:effectLst>
              </a:rPr>
              <a:t> Ca</a:t>
            </a:r>
            <a:r>
              <a:rPr lang="en-US" altLang="en-US" sz="4800" b="1">
                <a:solidFill>
                  <a:srgbClr val="FF6600"/>
                </a:solidFill>
                <a:effectLst>
                  <a:outerShdw blurRad="38100" dist="38100" dir="2700000" algn="tl">
                    <a:srgbClr val="000000"/>
                  </a:outerShdw>
                </a:effectLst>
              </a:rPr>
              <a:t>lacas</a:t>
            </a:r>
            <a:endParaRPr lang="en-US" altLang="en-US" sz="4800" b="1" noProof="1">
              <a:solidFill>
                <a:srgbClr val="FF6600"/>
              </a:solidFill>
              <a:effectLst>
                <a:outerShdw blurRad="38100" dist="38100" dir="2700000" algn="tl">
                  <a:srgbClr val="000000"/>
                </a:outerShdw>
              </a:effectLst>
            </a:endParaRPr>
          </a:p>
        </p:txBody>
      </p:sp>
      <p:sp>
        <p:nvSpPr>
          <p:cNvPr id="20484" name="Rectangle 4"/>
          <p:cNvSpPr>
            <a:spLocks noChangeArrowheads="1"/>
          </p:cNvSpPr>
          <p:nvPr/>
        </p:nvSpPr>
        <p:spPr bwMode="auto">
          <a:xfrm>
            <a:off x="76200" y="838200"/>
            <a:ext cx="45624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b="1" noProof="1"/>
              <a:t>• </a:t>
            </a:r>
            <a:r>
              <a:rPr lang="en-US" altLang="en-US"/>
              <a:t>Skeletons are often shown in everyday activities which depict a dead person’s profession or interests.</a:t>
            </a:r>
            <a:endParaRPr lang="en-US" altLang="en-US" noProof="1"/>
          </a:p>
        </p:txBody>
      </p:sp>
      <p:pic>
        <p:nvPicPr>
          <p:cNvPr id="2048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 y="2438400"/>
            <a:ext cx="2994025"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0"/>
            <a:ext cx="4572000" cy="2597150"/>
          </a:xfrm>
          <a:prstGeom prst="rect">
            <a:avLst/>
          </a:prstGeom>
          <a:noFill/>
          <a:extLst>
            <a:ext uri="{909E8E84-426E-40DD-AFC4-6F175D3DCCD1}">
              <a14:hiddenFill xmlns:a14="http://schemas.microsoft.com/office/drawing/2010/main">
                <a:solidFill>
                  <a:srgbClr val="FFFFFF"/>
                </a:solidFill>
              </a14:hiddenFill>
            </a:ext>
          </a:extLst>
        </p:spPr>
      </p:pic>
      <p:pic>
        <p:nvPicPr>
          <p:cNvPr id="2049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6838" y="2949575"/>
            <a:ext cx="5237162" cy="3146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6365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u="sng">
                <a:solidFill>
                  <a:srgbClr val="FF6600"/>
                </a:solidFill>
                <a:effectLst>
                  <a:outerShdw blurRad="38100" dist="38100" dir="2700000" algn="tl">
                    <a:srgbClr val="000000"/>
                  </a:outerShdw>
                </a:effectLst>
              </a:rPr>
              <a:t>Calacas</a:t>
            </a:r>
          </a:p>
        </p:txBody>
      </p:sp>
      <p:sp>
        <p:nvSpPr>
          <p:cNvPr id="32771" name="Text Box 3"/>
          <p:cNvSpPr txBox="1">
            <a:spLocks noChangeArrowheads="1"/>
          </p:cNvSpPr>
          <p:nvPr/>
        </p:nvSpPr>
        <p:spPr bwMode="auto">
          <a:xfrm>
            <a:off x="669925" y="2022475"/>
            <a:ext cx="7254875"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600" b="1" u="sng">
                <a:latin typeface="Times New Roman" pitchFamily="1" charset="0"/>
              </a:rPr>
              <a:t>Calacas</a:t>
            </a:r>
            <a:r>
              <a:rPr lang="en-US" altLang="en-US" sz="3600">
                <a:latin typeface="Times New Roman" pitchFamily="1" charset="0"/>
              </a:rPr>
              <a:t> are </a:t>
            </a:r>
            <a:r>
              <a:rPr lang="en-US" altLang="en-US" sz="3600" b="1" u="sng">
                <a:latin typeface="Times New Roman" pitchFamily="1" charset="0"/>
              </a:rPr>
              <a:t>skeletons</a:t>
            </a:r>
            <a:r>
              <a:rPr lang="en-US" altLang="en-US" sz="3600">
                <a:latin typeface="Times New Roman" pitchFamily="1" charset="0"/>
              </a:rPr>
              <a:t> used by dancers and are always used for the decoration of the Offering and on fireplaces.  They are made by artists and are sold for decoration. </a:t>
            </a:r>
          </a:p>
        </p:txBody>
      </p:sp>
    </p:spTree>
    <p:extLst>
      <p:ext uri="{BB962C8B-B14F-4D97-AF65-F5344CB8AC3E}">
        <p14:creationId xmlns:p14="http://schemas.microsoft.com/office/powerpoint/2010/main" val="2501454623"/>
      </p:ext>
    </p:extLst>
  </p:cSld>
  <p:clrMapOvr>
    <a:masterClrMapping/>
  </p:clrMapOvr>
  <p:transition advTm="20000"/>
  <p:timing>
    <p:tnLst>
      <p:par>
        <p:cTn id="1" dur="indefinite" restart="never" nodeType="tmRoot"/>
      </p:par>
    </p:tnLst>
  </p:timing>
</p:sld>
</file>

<file path=ppt/theme/theme1.xml><?xml version="1.0" encoding="utf-8"?>
<a:theme xmlns:a="http://schemas.openxmlformats.org/drawingml/2006/main" name="Default Design">
  <a:themeElements>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6687</TotalTime>
  <Words>1202</Words>
  <Application>Microsoft Office PowerPoint</Application>
  <PresentationFormat>On-screen Show (4:3)</PresentationFormat>
  <Paragraphs>163</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Default Design</vt:lpstr>
      <vt:lpstr>Me llamo __________ Clase 701 La fecha es el 19 &amp; 20 de octubre del 2017</vt:lpstr>
      <vt:lpstr>PowerPoint Presentation</vt:lpstr>
      <vt:lpstr>PowerPoint Presentation</vt:lpstr>
      <vt:lpstr>PowerPoint Presentation</vt:lpstr>
      <vt:lpstr>PowerPoint Presentation</vt:lpstr>
      <vt:lpstr>PowerPoint Presentation</vt:lpstr>
      <vt:lpstr>Music and Dance</vt:lpstr>
      <vt:lpstr>PowerPoint Presentation</vt:lpstr>
      <vt:lpstr>Calacas</vt:lpstr>
      <vt:lpstr>Calacas</vt:lpstr>
      <vt:lpstr>PowerPoint Presentation</vt:lpstr>
      <vt:lpstr>PowerPoint Presentation</vt:lpstr>
      <vt:lpstr>PowerPoint Presentation</vt:lpstr>
      <vt:lpstr>Catrina</vt:lpstr>
      <vt:lpstr>Works of José Guadalupe Posada</vt:lpstr>
      <vt:lpstr>PowerPoint Presentation</vt:lpstr>
      <vt:lpstr>PowerPoint Presentation</vt:lpstr>
      <vt:lpstr>PowerPoint Presentation</vt:lpstr>
      <vt:lpstr>PowerPoint Presentation</vt:lpstr>
      <vt:lpstr>Mole  -meat dishes in spicy sauces</vt:lpstr>
      <vt:lpstr>Atole de leche -A warm almost porridge-like drink made thick with masa. </vt:lpstr>
      <vt:lpstr>PowerPoint Presentation</vt:lpstr>
      <vt:lpstr>PowerPoint Presentation</vt:lpstr>
      <vt:lpstr>Muralismo- (muralism)</vt:lpstr>
      <vt:lpstr>El día de los muertos - Diego Rivera</vt:lpstr>
      <vt:lpstr>PowerPoint Presentation</vt:lpstr>
      <vt:lpstr>PROYECTO</vt:lpstr>
      <vt:lpstr>Javier Vasquez</vt:lpstr>
    </vt:vector>
  </TitlesOfParts>
  <Company>TRCS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 llamo __________ Clase 6 NH La fecha es el 2 de noviembre del 2011</dc:title>
  <dc:creator>Helen Zumaeta</dc:creator>
  <cp:lastModifiedBy>Helen Zumaeta</cp:lastModifiedBy>
  <cp:revision>30</cp:revision>
  <dcterms:created xsi:type="dcterms:W3CDTF">2011-11-02T13:38:15Z</dcterms:created>
  <dcterms:modified xsi:type="dcterms:W3CDTF">2017-10-19T16:16:22Z</dcterms:modified>
</cp:coreProperties>
</file>